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3" r:id="rId3"/>
    <p:sldId id="257" r:id="rId4"/>
    <p:sldId id="263" r:id="rId5"/>
    <p:sldId id="260" r:id="rId6"/>
    <p:sldId id="261" r:id="rId7"/>
    <p:sldId id="262" r:id="rId8"/>
    <p:sldId id="275" r:id="rId9"/>
    <p:sldId id="264" r:id="rId10"/>
    <p:sldId id="259" r:id="rId11"/>
    <p:sldId id="279" r:id="rId12"/>
    <p:sldId id="280" r:id="rId13"/>
    <p:sldId id="278" r:id="rId14"/>
    <p:sldId id="265" r:id="rId15"/>
    <p:sldId id="272" r:id="rId16"/>
    <p:sldId id="266" r:id="rId17"/>
    <p:sldId id="267" r:id="rId18"/>
    <p:sldId id="268" r:id="rId19"/>
    <p:sldId id="269" r:id="rId20"/>
    <p:sldId id="270" r:id="rId21"/>
    <p:sldId id="277" r:id="rId22"/>
    <p:sldId id="289" r:id="rId23"/>
    <p:sldId id="281" r:id="rId24"/>
    <p:sldId id="282" r:id="rId25"/>
    <p:sldId id="283" r:id="rId26"/>
    <p:sldId id="258" r:id="rId27"/>
    <p:sldId id="284" r:id="rId28"/>
    <p:sldId id="285" r:id="rId29"/>
    <p:sldId id="286" r:id="rId30"/>
    <p:sldId id="287" r:id="rId31"/>
    <p:sldId id="288" r:id="rId32"/>
    <p:sldId id="297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8" r:id="rId41"/>
    <p:sldId id="299" r:id="rId42"/>
    <p:sldId id="271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27"/>
    <p:restoredTop sz="96654"/>
  </p:normalViewPr>
  <p:slideViewPr>
    <p:cSldViewPr snapToGrid="0" snapToObjects="1">
      <p:cViewPr varScale="1">
        <p:scale>
          <a:sx n="130" d="100"/>
          <a:sy n="130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7FF59-70DC-784F-89AC-90E032886E83}" type="datetimeFigureOut">
              <a:t>2022. 4. 7.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837CA-816E-1D44-98BE-0A35A9CC0D9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0209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popliteal LNs </a:t>
            </a:r>
            <a:endParaRPr kumimoji="1"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drainig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footpad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 immunization</a:t>
            </a:r>
            <a:endParaRPr lang="en" altLang="ko-Kore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7025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4D38-E1FA-4CE4-9394-BB6C6AC66CC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5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4D38-E1FA-4CE4-9394-BB6C6AC66CC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6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4D38-E1FA-4CE4-9394-BB6C6AC66CC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1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4D38-E1FA-4CE4-9394-BB6C6AC66CC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4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26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717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5238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29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4D38-E1FA-4CE4-9394-BB6C6AC66CC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209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PCA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https://ko.wikipedia.org/wiki/%EC%A3%BC%EC%84%B1%EB%B6%84_%EB%B6%84%EC%84%9D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https://angeloyeo.github.io/2019/07/27/PCA.html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4D38-E1FA-4CE4-9394-BB6C6AC66CC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52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ggplot2</a:t>
            </a:r>
          </a:p>
          <a:p>
            <a:r>
              <a:rPr lang="en-US" altLang="ko-KR" dirty="0"/>
              <a:t>-</a:t>
            </a:r>
            <a:r>
              <a:rPr lang="en-US" altLang="ko-KR" baseline="0" dirty="0"/>
              <a:t> </a:t>
            </a:r>
            <a:r>
              <a:rPr lang="en-US" altLang="ko-KR" dirty="0"/>
              <a:t>https://ggplot2.tidyverse.org/reference/index.html</a:t>
            </a:r>
          </a:p>
          <a:p>
            <a:r>
              <a:rPr lang="en-US" altLang="ko-KR" dirty="0"/>
              <a:t>-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4D38-E1FA-4CE4-9394-BB6C6AC66CC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918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ggplot2</a:t>
            </a:r>
          </a:p>
          <a:p>
            <a:r>
              <a:rPr lang="en-US" altLang="ko-KR" dirty="0"/>
              <a:t>-</a:t>
            </a:r>
            <a:r>
              <a:rPr lang="en-US" altLang="ko-KR" baseline="0" dirty="0"/>
              <a:t> </a:t>
            </a:r>
            <a:r>
              <a:rPr lang="en-US" altLang="ko-KR" dirty="0"/>
              <a:t>https://ggplot2.tidyverse.org/reference/index.html</a:t>
            </a:r>
          </a:p>
          <a:p>
            <a:r>
              <a:rPr lang="en-US" altLang="ko-KR" dirty="0"/>
              <a:t>-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4D38-E1FA-4CE4-9394-BB6C6AC66CC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98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6C70F-9C16-2C4F-BA8C-4CAFDCCCE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001B56-AA43-0E42-8A73-BD27C4272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BFB99-B7BA-E040-A01C-5725B015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88C33-EDDC-C94E-9ADB-A1F1450B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41385-3409-A14F-B234-8412A3CD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32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277F8-6BD9-BC43-9550-AD51B495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F4DCA4-8F8F-024D-BF69-3251683E7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E1F19-CC0E-094D-817B-89A059CC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09771-7DDF-324F-AC2F-24246E51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3C3B8C-7B6B-8240-81C4-1DD13C20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044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3CE1ED-421C-4E4C-AA54-A83C329EE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27C050-715D-5E4D-B9D7-144518247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229633-C033-BE4E-80D2-A5008486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821F6-38EA-7847-B526-DD94B936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51794-0AF4-FD4F-BBAD-859138ED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676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5B2C4-102A-C542-8217-03DD9009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2DFE2-F8C2-4544-9F3A-CE8F1F5D0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F9ABFC-AC5A-8341-866F-8656791C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93E97-D453-AB4B-A4B4-0A7A44DF2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E821D-D6AB-F54A-9D3F-7E85759A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936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0CBDC-F8C4-5443-9D00-5EABF290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30F307-A655-9F4E-B29C-95A9D06E0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D6C262-967E-4A4A-B563-3A531B20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F8158-CE35-7F42-BABB-26A13E686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D391D-DE16-F944-A493-37E1FB3F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639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574C0-273D-4B49-932F-AB62EBC60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85B9B-494B-9548-82D5-5B9B400C9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8B3F3-0441-7047-8EBE-69AC72F06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7A1A30-DEE7-7F4D-AF5A-C6C7BFFE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63E3B1-E610-DC48-9460-1F632BB2E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BA4AFC-49F0-BC4E-A65D-8C205D5F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597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1C78C-49CD-D148-9855-9541B0433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2FB789-9AE3-5640-921C-40E1B60DB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E8A695-182F-D54F-8D88-F15E64C9E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E431A7-F99E-6547-9E03-E0C5842B0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FEC41C-4223-394C-846C-3BEC2BB7A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FF234F-A24E-0544-90F3-CCC45AC37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2F449E-9F7A-C042-8656-3B806E24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1972D2-B9B4-6A4B-ADA3-61BDA550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430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D8D73-C7A1-824F-AD0B-FA16C44B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81C3BA-D456-4847-9219-091A4C1C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C6319-B62A-AB48-9497-BCE9C49D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CAA88B-2FF3-B741-97EB-0FCC009C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999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48E6E4-465E-E34A-943B-C57B43E27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3267B3-75F5-024E-AD4C-DA7756B8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BE466-5C8E-9045-9FFB-5EDE91A4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533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EF5B9-30E3-D34F-B833-4AA1EA270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D57EE-6EE8-1445-8FC8-E0DB42928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5AA588-5EB4-4E43-BAB0-81CFBF47D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CDE8C-058D-714B-9B20-2BE8AF13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EE5CAB-C9C0-654F-A63B-B9388304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D28A3D-5EBB-5342-9BDE-F3726F66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406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6FD2E-A11B-E44F-8E83-34B1CA40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00A8B4-7AF1-0E48-8BBC-97651E5083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6A03E5-4738-3140-9A52-B4E23D202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3C938-5609-C04C-AC34-E5D3EFDF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E47BA1-F596-C04C-8A47-A93D76BF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75BAD8-E4EA-E441-AA54-F4E36341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113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D85C07-AD69-6D4E-97C3-0B99502E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9CFBB5-81EF-1549-8DE0-C8B2D6C7C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4A1B6-CC28-3844-8A57-44E3C6CB0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3BFEC-B3BC-C447-B136-68446D61F0E3}" type="datetimeFigureOut">
              <a:t>2022. 4. 7.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75D2E-CE15-8C4E-A784-9E58D09F8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5D5CA-CA52-A040-B722-D61D3959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7F616-4DBD-E34D-8938-031B252F44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107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query/acc.cgi?acc=GSE14703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vignettes/EnhancedVolcano/inst/doc/EnhancedVolcano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jokergoo.github.io/ComplexHeatmap-reference/book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.ncifcrf.gov/home.jsp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495FB-0172-F34D-AD26-AB2C7121B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lang="en" altLang="ko-Kore-KR" b="1"/>
              <a:t>Bulk RNA seq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4F1CF-B8A8-B644-9E19-0A71FC3840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ko-Kore-KR"/>
              <a:t>GEO </a:t>
            </a:r>
            <a:r>
              <a:rPr lang="ko-KR" altLang="en-US"/>
              <a:t>플랫폼에서 </a:t>
            </a:r>
            <a:r>
              <a:rPr lang="en" altLang="ko-Kore-KR"/>
              <a:t>RNA seq count </a:t>
            </a:r>
            <a:r>
              <a:rPr lang="ko-KR" altLang="en-US"/>
              <a:t>데이터 획득</a:t>
            </a:r>
            <a:r>
              <a:rPr lang="en-US" altLang="ko-KR"/>
              <a:t>, </a:t>
            </a:r>
            <a:r>
              <a:rPr lang="ko-KR" altLang="en-US"/>
              <a:t>처리</a:t>
            </a:r>
            <a:r>
              <a:rPr lang="en-US" altLang="ko-KR"/>
              <a:t>,</a:t>
            </a:r>
            <a:r>
              <a:rPr lang="ko-KR" altLang="en-US"/>
              <a:t> 활용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하위 분석</a:t>
            </a:r>
            <a:r>
              <a:rPr lang="en-US" altLang="ko-KR"/>
              <a:t>(</a:t>
            </a:r>
            <a:r>
              <a:rPr lang="en" altLang="ko-Kore-KR"/>
              <a:t>DEG </a:t>
            </a:r>
            <a:r>
              <a:rPr lang="ko-KR" altLang="en-US"/>
              <a:t>분석</a:t>
            </a:r>
            <a:r>
              <a:rPr lang="en-US" altLang="ko-KR"/>
              <a:t>, </a:t>
            </a:r>
            <a:r>
              <a:rPr lang="en" altLang="ko-Kore-KR"/>
              <a:t>GO </a:t>
            </a:r>
            <a:r>
              <a:rPr lang="ko-KR" altLang="en-US"/>
              <a:t>분석</a:t>
            </a:r>
            <a:r>
              <a:rPr lang="en-US" altLang="ko-KR"/>
              <a:t>, </a:t>
            </a:r>
            <a:r>
              <a:rPr lang="ko-KR" altLang="en-US"/>
              <a:t>시각화</a:t>
            </a:r>
            <a:r>
              <a:rPr lang="en-US" altLang="ko-KR"/>
              <a:t>)</a:t>
            </a:r>
            <a:r>
              <a:rPr lang="ko-KR" altLang="en-US"/>
              <a:t> 수행</a:t>
            </a:r>
            <a:r>
              <a:rPr lang="en-US" altLang="ko-KR"/>
              <a:t>.</a:t>
            </a:r>
          </a:p>
          <a:p>
            <a:endParaRPr lang="en" altLang="ko-Kore-KR"/>
          </a:p>
          <a:p>
            <a:r>
              <a:rPr lang="en" altLang="ko-Kore-KR"/>
              <a:t>GEO series dataset: </a:t>
            </a:r>
            <a:r>
              <a:rPr lang="en" altLang="ko-Kore-KR">
                <a:hlinkClick r:id="rId2"/>
              </a:rPr>
              <a:t>GSE147035</a:t>
            </a:r>
            <a:endParaRPr lang="en" altLang="ko-Kore-KR"/>
          </a:p>
        </p:txBody>
      </p:sp>
    </p:spTree>
    <p:extLst>
      <p:ext uri="{BB962C8B-B14F-4D97-AF65-F5344CB8AC3E}">
        <p14:creationId xmlns:p14="http://schemas.microsoft.com/office/powerpoint/2010/main" val="2463670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D0313-1B97-3E4A-9AD4-EA172DB3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처리 목표</a:t>
            </a:r>
            <a:r>
              <a:rPr kumimoji="1" lang="en-US" altLang="ko-KR"/>
              <a:t> (2) Count table</a:t>
            </a:r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AC6F9F-DD99-794C-A84B-70EE2157372B}"/>
              </a:ext>
            </a:extLst>
          </p:cNvPr>
          <p:cNvGrpSpPr/>
          <p:nvPr/>
        </p:nvGrpSpPr>
        <p:grpSpPr>
          <a:xfrm>
            <a:off x="149955" y="2462214"/>
            <a:ext cx="3664808" cy="3324225"/>
            <a:chOff x="189857" y="1447719"/>
            <a:chExt cx="5459874" cy="45990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9D898F4-44FC-C04F-9FDF-6BEFBE9F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857" y="1447719"/>
              <a:ext cx="3987800" cy="43561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EE854D-9124-CF4F-B961-3AE5EE33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588" y="1569204"/>
              <a:ext cx="3987800" cy="43561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E2847D-4833-3644-9DED-066D6BC52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931" y="1690689"/>
              <a:ext cx="3987800" cy="435610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72F18CD-15BB-514A-84C6-509AC995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80" y="1027906"/>
            <a:ext cx="12548622" cy="8089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08A34-BA4F-2F47-A000-0FFC108294C2}"/>
              </a:ext>
            </a:extLst>
          </p:cNvPr>
          <p:cNvSpPr txBox="1"/>
          <p:nvPr/>
        </p:nvSpPr>
        <p:spPr>
          <a:xfrm>
            <a:off x="10555542" y="266530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sample 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이름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B58520-D4AF-1B4F-A8DE-9CF95525C75E}"/>
              </a:ext>
            </a:extLst>
          </p:cNvPr>
          <p:cNvSpPr txBox="1"/>
          <p:nvPr/>
        </p:nvSpPr>
        <p:spPr>
          <a:xfrm>
            <a:off x="5953166" y="2453077"/>
            <a:ext cx="136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gene symbol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6E83F-930A-EB4B-8783-0C2053DE6C78}"/>
              </a:ext>
            </a:extLst>
          </p:cNvPr>
          <p:cNvSpPr txBox="1"/>
          <p:nvPr/>
        </p:nvSpPr>
        <p:spPr>
          <a:xfrm>
            <a:off x="9459572" y="5034516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count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55998-F159-0043-BF24-709F52F4F450}"/>
              </a:ext>
            </a:extLst>
          </p:cNvPr>
          <p:cNvSpPr txBox="1"/>
          <p:nvPr/>
        </p:nvSpPr>
        <p:spPr>
          <a:xfrm>
            <a:off x="367723" y="5786439"/>
            <a:ext cx="18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ENSEMBL gene id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7E1394-4D00-7743-8EED-3231084719E3}"/>
              </a:ext>
            </a:extLst>
          </p:cNvPr>
          <p:cNvSpPr txBox="1"/>
          <p:nvPr/>
        </p:nvSpPr>
        <p:spPr>
          <a:xfrm>
            <a:off x="2316084" y="5792870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count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7AA87E-77EA-574F-8F47-C60F6D057AED}"/>
              </a:ext>
            </a:extLst>
          </p:cNvPr>
          <p:cNvSpPr/>
          <p:nvPr/>
        </p:nvSpPr>
        <p:spPr>
          <a:xfrm>
            <a:off x="1138048" y="2900289"/>
            <a:ext cx="1219993" cy="2892581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99BDF6-AE07-ED40-A904-EB5716E6D2B6}"/>
              </a:ext>
            </a:extLst>
          </p:cNvPr>
          <p:cNvSpPr/>
          <p:nvPr/>
        </p:nvSpPr>
        <p:spPr>
          <a:xfrm>
            <a:off x="2477866" y="2893858"/>
            <a:ext cx="559056" cy="2892581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461AC6-C03C-3F4D-9CC0-72912224895A}"/>
              </a:ext>
            </a:extLst>
          </p:cNvPr>
          <p:cNvSpPr/>
          <p:nvPr/>
        </p:nvSpPr>
        <p:spPr>
          <a:xfrm>
            <a:off x="1206525" y="2550024"/>
            <a:ext cx="2608238" cy="34255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CD285-0A2F-FA45-9C3B-508224BA5BE5}"/>
              </a:ext>
            </a:extLst>
          </p:cNvPr>
          <p:cNvSpPr txBox="1"/>
          <p:nvPr/>
        </p:nvSpPr>
        <p:spPr>
          <a:xfrm>
            <a:off x="1138049" y="2083745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파일명 </a:t>
            </a:r>
            <a:r>
              <a:rPr kumimoji="1" lang="en-US" altLang="ko-KR">
                <a:solidFill>
                  <a:srgbClr val="FF0000"/>
                </a:solidFill>
                <a:highlight>
                  <a:srgbClr val="FFFF00"/>
                </a:highlight>
              </a:rPr>
              <a:t>=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sample 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이름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2EFD23-856A-7A4F-93C5-8FE672141BA5}"/>
              </a:ext>
            </a:extLst>
          </p:cNvPr>
          <p:cNvSpPr/>
          <p:nvPr/>
        </p:nvSpPr>
        <p:spPr>
          <a:xfrm>
            <a:off x="6101521" y="3077127"/>
            <a:ext cx="1219648" cy="3780873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BB7284-17A1-274C-BF40-874B944063F6}"/>
              </a:ext>
            </a:extLst>
          </p:cNvPr>
          <p:cNvSpPr/>
          <p:nvPr/>
        </p:nvSpPr>
        <p:spPr>
          <a:xfrm>
            <a:off x="7375720" y="3077126"/>
            <a:ext cx="4816279" cy="19741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7BAE2F-E0EB-2049-99CA-7E661FCBD01B}"/>
              </a:ext>
            </a:extLst>
          </p:cNvPr>
          <p:cNvSpPr/>
          <p:nvPr/>
        </p:nvSpPr>
        <p:spPr>
          <a:xfrm>
            <a:off x="7375720" y="3296912"/>
            <a:ext cx="4448558" cy="3462234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823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A2BE-0989-5F4C-B4F5-0811457A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R </a:t>
            </a:r>
            <a:r>
              <a:rPr kumimoji="1" lang="ko-KR" altLang="en-US"/>
              <a:t>기본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95310-26F2-F940-9EB6-166C625C5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731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00F7C-2FE4-B24D-B9D9-B7BA75D4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자료형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ko-KR" altLang="en-US" b="1"/>
              <a:t>벡터</a:t>
            </a:r>
            <a:r>
              <a:rPr kumimoji="1" lang="en-US" altLang="ko-KR" b="1"/>
              <a:t>,</a:t>
            </a:r>
            <a:r>
              <a:rPr kumimoji="1" lang="ko-KR" altLang="en-US" b="1"/>
              <a:t> 행렬</a:t>
            </a:r>
            <a:r>
              <a:rPr kumimoji="1" lang="en-US" altLang="ko-KR" b="1"/>
              <a:t>,</a:t>
            </a:r>
            <a:r>
              <a:rPr kumimoji="1" lang="ko-KR" altLang="en-US" b="1"/>
              <a:t> 데이터프레임</a:t>
            </a:r>
            <a:endParaRPr kumimoji="1" lang="ko-Kore-KR" altLang="en-US" b="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9B286A-85DF-AF47-BF4A-B74E13A01E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2115285"/>
            <a:ext cx="53467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6DA94-A291-0D4B-A60A-F924F0C423E4}"/>
              </a:ext>
            </a:extLst>
          </p:cNvPr>
          <p:cNvSpPr txBox="1"/>
          <p:nvPr/>
        </p:nvSpPr>
        <p:spPr>
          <a:xfrm>
            <a:off x="592931" y="612354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https://nittaku.tistory.com/329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5B7FD-532F-1D49-A82A-6D200ACE3332}"/>
              </a:ext>
            </a:extLst>
          </p:cNvPr>
          <p:cNvSpPr txBox="1"/>
          <p:nvPr/>
        </p:nvSpPr>
        <p:spPr>
          <a:xfrm>
            <a:off x="5893594" y="5846544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https://zorba78.github.io/cnu-r-programming-lecture-note/data-type.html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A6CDA2A-850C-5E4F-A433-05E5FE191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172" y="2008997"/>
            <a:ext cx="5587606" cy="35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8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00F7C-2FE4-B24D-B9D9-B7BA75D4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벡터 선언</a:t>
            </a:r>
            <a:endParaRPr kumimoji="1" lang="ko-Kore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2BAA1BD-BB23-8E49-BEAC-64254DB24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879" y="1690688"/>
            <a:ext cx="6981228" cy="4631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0E85D-0CD2-394F-B56B-D119F18FFAB1}"/>
              </a:ext>
            </a:extLst>
          </p:cNvPr>
          <p:cNvSpPr txBox="1"/>
          <p:nvPr/>
        </p:nvSpPr>
        <p:spPr>
          <a:xfrm>
            <a:off x="7241606" y="2127782"/>
            <a:ext cx="4950394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/>
              <a:t>x, y, z,</a:t>
            </a:r>
            <a:r>
              <a:rPr kumimoji="1" lang="ko-KR" altLang="en-US"/>
              <a:t> </a:t>
            </a:r>
            <a:r>
              <a:rPr kumimoji="1" lang="en-US" altLang="ko-KR"/>
              <a:t>i, j:</a:t>
            </a:r>
            <a:r>
              <a:rPr kumimoji="1" lang="ko-KR" altLang="en-US"/>
              <a:t> 변수명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문자열로 구성된 벡터 생성시 </a:t>
            </a:r>
            <a:br>
              <a:rPr kumimoji="1" lang="en-US" altLang="ko-KR"/>
            </a:br>
            <a:r>
              <a:rPr kumimoji="1" lang="ko-KR" altLang="en-US"/>
              <a:t>따옴표 </a:t>
            </a:r>
            <a:r>
              <a:rPr kumimoji="1" lang="en-US" altLang="ko-KR"/>
              <a:t>(“)</a:t>
            </a:r>
            <a:r>
              <a:rPr kumimoji="1" lang="ko-KR" altLang="en-US"/>
              <a:t>로 감싸주어야 함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숫자는 따옴표를 씌우지 않아도 됨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숫자에 따옴표를 씌우는 경우</a:t>
            </a:r>
            <a:r>
              <a:rPr kumimoji="1" lang="en-US" altLang="ko-KR"/>
              <a:t>,</a:t>
            </a:r>
            <a:r>
              <a:rPr kumimoji="1" lang="ko-KR" altLang="en-US"/>
              <a:t> 문자열로 인식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숫자와 문자열을 섞어서 만드는 경우 </a:t>
            </a:r>
            <a:br>
              <a:rPr kumimoji="1" lang="en-US" altLang="ko-KR"/>
            </a:br>
            <a:r>
              <a:rPr kumimoji="1" lang="ko-KR" altLang="en-US"/>
              <a:t>모두 문자열로 인식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D047BB-DC77-1842-BD9E-93C1B49CD093}"/>
              </a:ext>
            </a:extLst>
          </p:cNvPr>
          <p:cNvSpPr/>
          <p:nvPr/>
        </p:nvSpPr>
        <p:spPr>
          <a:xfrm>
            <a:off x="228878" y="1690688"/>
            <a:ext cx="6731686" cy="87418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01FA3C-07F9-B340-9D2B-6277F2E929D2}"/>
              </a:ext>
            </a:extLst>
          </p:cNvPr>
          <p:cNvSpPr/>
          <p:nvPr/>
        </p:nvSpPr>
        <p:spPr>
          <a:xfrm>
            <a:off x="228878" y="2593435"/>
            <a:ext cx="6731689" cy="79471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E20957-B9EF-F941-B3DD-93FC01F91B11}"/>
              </a:ext>
            </a:extLst>
          </p:cNvPr>
          <p:cNvSpPr/>
          <p:nvPr/>
        </p:nvSpPr>
        <p:spPr>
          <a:xfrm>
            <a:off x="228878" y="3377366"/>
            <a:ext cx="6731689" cy="87418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9438A2-40F5-124D-BF99-C2AF15AAB6D4}"/>
              </a:ext>
            </a:extLst>
          </p:cNvPr>
          <p:cNvSpPr/>
          <p:nvPr/>
        </p:nvSpPr>
        <p:spPr>
          <a:xfrm>
            <a:off x="228878" y="4268409"/>
            <a:ext cx="6731689" cy="87418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46221C-2F8B-FB4D-AC48-E0D65CE86263}"/>
              </a:ext>
            </a:extLst>
          </p:cNvPr>
          <p:cNvSpPr/>
          <p:nvPr/>
        </p:nvSpPr>
        <p:spPr>
          <a:xfrm>
            <a:off x="228878" y="5167312"/>
            <a:ext cx="6731689" cy="1196558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20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8E61B-6E36-D84C-85ED-AEBBCA15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정규표현식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C972AA2-2A63-7F4D-AA48-3F9A27827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9750" y="1690688"/>
            <a:ext cx="685250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A1C79-C83C-314A-9319-45C2AEDFBB62}"/>
              </a:ext>
            </a:extLst>
          </p:cNvPr>
          <p:cNvSpPr txBox="1"/>
          <p:nvPr/>
        </p:nvSpPr>
        <p:spPr>
          <a:xfrm>
            <a:off x="2830765" y="6128038"/>
            <a:ext cx="8120114" cy="364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https://gungadinn.github.io/data/2019/07/14/RegularExpression/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FE4799-5A31-FC44-9C76-B013F595A438}"/>
              </a:ext>
            </a:extLst>
          </p:cNvPr>
          <p:cNvSpPr/>
          <p:nvPr/>
        </p:nvSpPr>
        <p:spPr>
          <a:xfrm>
            <a:off x="2669749" y="2024166"/>
            <a:ext cx="6746099" cy="157165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F78F68-4F64-274C-95B5-9994EF2E89B8}"/>
              </a:ext>
            </a:extLst>
          </p:cNvPr>
          <p:cNvSpPr/>
          <p:nvPr/>
        </p:nvSpPr>
        <p:spPr>
          <a:xfrm>
            <a:off x="2669748" y="4584356"/>
            <a:ext cx="6746099" cy="145766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451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A2BE-0989-5F4C-B4F5-0811457A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핵심</a:t>
            </a:r>
            <a:r>
              <a:rPr kumimoji="1" lang="ko-KR" altLang="en-US"/>
              <a:t> 함수 소개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95310-26F2-F940-9EB6-166C625C5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087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59D9A-764B-2149-9239-FC2B2DD5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 함수</a:t>
            </a:r>
            <a:r>
              <a:rPr kumimoji="1" lang="en-US" altLang="ko-KR"/>
              <a:t>: list.files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FB366-AB25-C74A-A2C3-598B0B983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/>
              <a:t>list.files(path=x,full.names=TRUE)</a:t>
            </a:r>
          </a:p>
          <a:p>
            <a:pPr lvl="1"/>
            <a:r>
              <a:rPr kumimoji="1" lang="en-US" altLang="ko-Kore-KR"/>
              <a:t>x</a:t>
            </a:r>
            <a:r>
              <a:rPr kumimoji="1" lang="ko-KR" altLang="en-US"/>
              <a:t> 경로에 위치한 파일들을 목록화 하여 출력</a:t>
            </a:r>
            <a:endParaRPr kumimoji="1" lang="en-US" altLang="ko-Kore-KR"/>
          </a:p>
        </p:txBody>
      </p:sp>
    </p:spTree>
    <p:extLst>
      <p:ext uri="{BB962C8B-B14F-4D97-AF65-F5344CB8AC3E}">
        <p14:creationId xmlns:p14="http://schemas.microsoft.com/office/powerpoint/2010/main" val="50915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0ECD4-2E53-0E42-B25F-1450315D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핵심함수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ore-KR"/>
              <a:t>rbind, cbind, merge</a:t>
            </a:r>
            <a:endParaRPr kumimoji="1" lang="ko-Kore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63FC65-6798-0643-B3FA-5AFA058F1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6" y="1690688"/>
            <a:ext cx="11368368" cy="416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5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02EC8-A130-AC4A-B24E-CCC08096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 함수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substring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4190F-4DBB-8343-875F-FE4BE2ACB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/>
              <a:t>substring(x, first=a, last=b)</a:t>
            </a:r>
          </a:p>
          <a:p>
            <a:pPr lvl="1"/>
            <a:r>
              <a:rPr kumimoji="1" lang="en-US" altLang="ko-Kore-KR"/>
              <a:t>x</a:t>
            </a:r>
            <a:r>
              <a:rPr kumimoji="1" lang="ko-KR" altLang="en-US"/>
              <a:t> 에서 </a:t>
            </a:r>
            <a:r>
              <a:rPr kumimoji="1" lang="en-US" altLang="ko-KR"/>
              <a:t>a</a:t>
            </a:r>
            <a:r>
              <a:rPr kumimoji="1" lang="ko-KR" altLang="en-US"/>
              <a:t>번째 문자부터</a:t>
            </a:r>
            <a:r>
              <a:rPr kumimoji="1" lang="en-US" altLang="ko-KR"/>
              <a:t> b</a:t>
            </a:r>
            <a:r>
              <a:rPr kumimoji="1" lang="ko-KR" altLang="en-US"/>
              <a:t>번째 문자까지를 출력</a:t>
            </a:r>
            <a:endParaRPr kumimoji="1" lang="en-US" altLang="ko-KR"/>
          </a:p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B912C0-0D89-7845-868F-04F63757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262" y="3221565"/>
            <a:ext cx="5257051" cy="18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F677E-37DC-FF4B-913E-41C195F5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핵심</a:t>
            </a:r>
            <a:r>
              <a:rPr kumimoji="1" lang="ko-KR" altLang="en-US"/>
              <a:t> </a:t>
            </a:r>
            <a:r>
              <a:rPr kumimoji="1" lang="ko-Kore-KR" altLang="en-US"/>
              <a:t>함수</a:t>
            </a:r>
            <a:r>
              <a:rPr kumimoji="1" lang="en-US" altLang="ko-Kore-KR"/>
              <a:t>:</a:t>
            </a:r>
            <a:r>
              <a:rPr kumimoji="1" lang="ko-KR" altLang="en-US"/>
              <a:t> 정규표현식 관련 함수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A893F-607E-AA45-880F-E1E1F6B2E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ore-KR"/>
              <a:t>gsub(pattern=a,replacement</a:t>
            </a:r>
            <a:r>
              <a:rPr kumimoji="1" lang="en-US" altLang="ko-KR"/>
              <a:t>=b</a:t>
            </a:r>
            <a:r>
              <a:rPr kumimoji="1" lang="en-US" altLang="ko-Kore-KR"/>
              <a:t>, x)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/>
              <a:t>x</a:t>
            </a:r>
            <a:r>
              <a:rPr kumimoji="1" lang="ko-KR" altLang="en-US"/>
              <a:t> 구성성분에서 문자열 패턴 </a:t>
            </a:r>
            <a:r>
              <a:rPr kumimoji="1" lang="en-US" altLang="ko-KR"/>
              <a:t>a</a:t>
            </a:r>
            <a:r>
              <a:rPr kumimoji="1" lang="ko-KR" altLang="en-US"/>
              <a:t>를 찾아 </a:t>
            </a:r>
            <a:r>
              <a:rPr kumimoji="1" lang="en-US" altLang="ko-KR"/>
              <a:t>b</a:t>
            </a:r>
            <a:r>
              <a:rPr kumimoji="1" lang="ko-KR" altLang="en-US"/>
              <a:t>로 출력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en-US" altLang="ko-Kore-KR"/>
              <a:t>grepl</a:t>
            </a:r>
            <a:r>
              <a:rPr kumimoji="1" lang="en-US" altLang="ko-KR"/>
              <a:t>(pattern=a, x)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/>
              <a:t>x</a:t>
            </a:r>
            <a:r>
              <a:rPr kumimoji="1" lang="ko-KR" altLang="en-US"/>
              <a:t> 구성성분에서 문자열 패턴</a:t>
            </a:r>
            <a:r>
              <a:rPr kumimoji="1" lang="en-US" altLang="ko-KR"/>
              <a:t> a</a:t>
            </a:r>
            <a:r>
              <a:rPr kumimoji="1" lang="ko-KR" altLang="en-US"/>
              <a:t>를 찾고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br>
              <a:rPr kumimoji="1" lang="en-US" altLang="ko-KR"/>
            </a:br>
            <a:r>
              <a:rPr kumimoji="1" lang="ko-KR" altLang="en-US"/>
              <a:t>패턴 </a:t>
            </a:r>
            <a:r>
              <a:rPr kumimoji="1" lang="en-US" altLang="ko-KR"/>
              <a:t>a</a:t>
            </a:r>
            <a:r>
              <a:rPr kumimoji="1" lang="ko-KR" altLang="en-US"/>
              <a:t>가 있는 구성성분은 </a:t>
            </a:r>
            <a:r>
              <a:rPr kumimoji="1" lang="en-US" altLang="ko-KR"/>
              <a:t>TRUE, </a:t>
            </a:r>
            <a:r>
              <a:rPr kumimoji="1" lang="ko-KR" altLang="en-US"/>
              <a:t>없는 구성성분은</a:t>
            </a:r>
            <a:r>
              <a:rPr kumimoji="1" lang="en-US" altLang="ko-KR"/>
              <a:t> FALSE</a:t>
            </a:r>
            <a:r>
              <a:rPr kumimoji="1" lang="ko-KR" altLang="en-US"/>
              <a:t>로 출력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27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9C1E3-4122-B243-B512-4233F24F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Gene Express Omnibus</a:t>
            </a:r>
            <a:r>
              <a:rPr kumimoji="1" lang="ko-KR" altLang="en-US"/>
              <a:t> 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20522-BFD4-0B40-8850-8309A6706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887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A1B39-3AD0-B543-BCB0-E5116AD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 함수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sapply</a:t>
            </a:r>
            <a:endParaRPr kumimoji="1" lang="ko-Kore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ECB6603-E15C-6546-B28A-F2E6888B2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8324" y="2924114"/>
            <a:ext cx="6150058" cy="15526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19A842-3386-2F41-867B-6B2B8D66E1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23"/>
          <a:stretch/>
        </p:blipFill>
        <p:spPr>
          <a:xfrm>
            <a:off x="838200" y="2718215"/>
            <a:ext cx="4276749" cy="2986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D26D7-AE67-DF4D-9B1F-D29CEAA7C1EF}"/>
              </a:ext>
            </a:extLst>
          </p:cNvPr>
          <p:cNvSpPr txBox="1"/>
          <p:nvPr/>
        </p:nvSpPr>
        <p:spPr>
          <a:xfrm>
            <a:off x="2221706" y="630820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https://r-coder.com/sapply-function-r/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D61C0-5C2E-164E-A5D6-67ABE70C5218}"/>
              </a:ext>
            </a:extLst>
          </p:cNvPr>
          <p:cNvSpPr txBox="1"/>
          <p:nvPr/>
        </p:nvSpPr>
        <p:spPr>
          <a:xfrm>
            <a:off x="1264444" y="1685249"/>
            <a:ext cx="80652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2400"/>
              <a:t>sapply(x, FUN=function)</a:t>
            </a:r>
          </a:p>
          <a:p>
            <a:pPr lvl="1"/>
            <a:r>
              <a:rPr kumimoji="1" lang="en-US" altLang="ko-Kore-KR" sz="2400"/>
              <a:t>x</a:t>
            </a:r>
            <a:r>
              <a:rPr kumimoji="1" lang="ko-KR" altLang="en-US" sz="2400"/>
              <a:t>의 구성성분에 </a:t>
            </a:r>
            <a:r>
              <a:rPr kumimoji="1" lang="en-US" altLang="ko-KR" sz="2400"/>
              <a:t>function</a:t>
            </a:r>
            <a:r>
              <a:rPr kumimoji="1" lang="ko-KR" altLang="en-US" sz="2400"/>
              <a:t>을 하나씩 적용하여 출력</a:t>
            </a:r>
          </a:p>
        </p:txBody>
      </p:sp>
    </p:spTree>
    <p:extLst>
      <p:ext uri="{BB962C8B-B14F-4D97-AF65-F5344CB8AC3E}">
        <p14:creationId xmlns:p14="http://schemas.microsoft.com/office/powerpoint/2010/main" val="137691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46E3-7426-A748-B76E-EFB616B0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실습</a:t>
            </a:r>
            <a:r>
              <a:rPr kumimoji="1" lang="ko-KR" altLang="en-US"/>
              <a:t> 진행 및 </a:t>
            </a:r>
            <a:r>
              <a:rPr kumimoji="1" lang="en-US" altLang="ko-KR"/>
              <a:t>Q&amp;A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090515-B9BC-B347-88C7-2F55F565B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9058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495FB-0172-F34D-AD26-AB2C7121B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ko-Kore-KR"/>
              <a:t>DEG analysis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4F1CF-B8A8-B644-9E19-0A71FC3840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" altLang="ko-Kore-KR"/>
          </a:p>
        </p:txBody>
      </p:sp>
    </p:spTree>
    <p:extLst>
      <p:ext uri="{BB962C8B-B14F-4D97-AF65-F5344CB8AC3E}">
        <p14:creationId xmlns:p14="http://schemas.microsoft.com/office/powerpoint/2010/main" val="1864604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6599" y="34818"/>
            <a:ext cx="10515600" cy="788172"/>
          </a:xfrm>
        </p:spPr>
        <p:txBody>
          <a:bodyPr/>
          <a:lstStyle/>
          <a:p>
            <a:r>
              <a:rPr lang="en-US" altLang="ko-KR" dirty="0"/>
              <a:t>Workflow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583456" y="1235021"/>
            <a:ext cx="6830415" cy="4928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1. Packages, Input data </a:t>
            </a:r>
            <a:r>
              <a:rPr lang="ko-KR" altLang="en-US" sz="1800" dirty="0"/>
              <a:t>불러오기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6296" y="4571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DESeq2.R</a:t>
            </a:r>
            <a:endParaRPr lang="ko-KR" altLang="en-US" dirty="0"/>
          </a:p>
        </p:txBody>
      </p:sp>
      <p:sp>
        <p:nvSpPr>
          <p:cNvPr id="12" name="내용 개체 틀 4"/>
          <p:cNvSpPr txBox="1">
            <a:spLocks/>
          </p:cNvSpPr>
          <p:nvPr/>
        </p:nvSpPr>
        <p:spPr>
          <a:xfrm>
            <a:off x="3583458" y="2483754"/>
            <a:ext cx="6830415" cy="492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2. PCA plot </a:t>
            </a:r>
            <a:r>
              <a:rPr lang="ko-KR" altLang="en-US" sz="1800" dirty="0"/>
              <a:t>그리기</a:t>
            </a:r>
          </a:p>
        </p:txBody>
      </p:sp>
      <p:sp>
        <p:nvSpPr>
          <p:cNvPr id="13" name="내용 개체 틀 4"/>
          <p:cNvSpPr txBox="1">
            <a:spLocks/>
          </p:cNvSpPr>
          <p:nvPr/>
        </p:nvSpPr>
        <p:spPr>
          <a:xfrm>
            <a:off x="3583457" y="3553237"/>
            <a:ext cx="6830415" cy="492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3. Correlation plot </a:t>
            </a:r>
            <a:r>
              <a:rPr lang="ko-KR" altLang="en-US" sz="1800" dirty="0"/>
              <a:t>그리기</a:t>
            </a:r>
          </a:p>
        </p:txBody>
      </p:sp>
      <p:sp>
        <p:nvSpPr>
          <p:cNvPr id="14" name="내용 개체 틀 4"/>
          <p:cNvSpPr txBox="1">
            <a:spLocks/>
          </p:cNvSpPr>
          <p:nvPr/>
        </p:nvSpPr>
        <p:spPr>
          <a:xfrm>
            <a:off x="3583457" y="5279289"/>
            <a:ext cx="6830415" cy="492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4. DEG </a:t>
            </a:r>
            <a:r>
              <a:rPr lang="ko-KR" altLang="en-US" sz="1800" dirty="0"/>
              <a:t>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D1D50-C100-4846-B8D3-0AF4330013E4}"/>
              </a:ext>
            </a:extLst>
          </p:cNvPr>
          <p:cNvSpPr txBox="1"/>
          <p:nvPr/>
        </p:nvSpPr>
        <p:spPr>
          <a:xfrm>
            <a:off x="3467343" y="1866746"/>
            <a:ext cx="5202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&lt; Explanatory Analysis &amp; Visualization &gt;</a:t>
            </a:r>
            <a:endParaRPr kumimoji="1"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5F3932-CD6A-EE4C-BEA6-A1830EE377A8}"/>
              </a:ext>
            </a:extLst>
          </p:cNvPr>
          <p:cNvSpPr txBox="1"/>
          <p:nvPr/>
        </p:nvSpPr>
        <p:spPr>
          <a:xfrm>
            <a:off x="3467343" y="4046105"/>
            <a:ext cx="285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&lt; Statistical Testing &gt;</a:t>
            </a:r>
            <a:endParaRPr kumimoji="1"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9" y="706641"/>
            <a:ext cx="2667311" cy="6038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6599" y="903953"/>
            <a:ext cx="3232104" cy="113439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6599" y="2119583"/>
            <a:ext cx="3232104" cy="1227802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6599" y="3374231"/>
            <a:ext cx="3232104" cy="845344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6599" y="4300538"/>
            <a:ext cx="3232104" cy="2450370"/>
          </a:xfrm>
          <a:prstGeom prst="rect">
            <a:avLst/>
          </a:prstGeom>
          <a:solidFill>
            <a:schemeClr val="accent6">
              <a:alpha val="2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283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6599" y="161047"/>
            <a:ext cx="10515600" cy="788172"/>
          </a:xfrm>
        </p:spPr>
        <p:txBody>
          <a:bodyPr/>
          <a:lstStyle/>
          <a:p>
            <a:r>
              <a:rPr lang="en-US" altLang="ko-KR" dirty="0"/>
              <a:t>Input data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36296" y="4571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DESeq2.R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6599" y="12037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800" b="1" dirty="0"/>
              <a:t>&gt;Input data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Preprocessing &amp; Overview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90452" y="2119813"/>
            <a:ext cx="4458593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Preprocess 1. </a:t>
            </a:r>
            <a:r>
              <a:rPr lang="en-US" altLang="ko-KR" sz="1600" dirty="0" err="1"/>
              <a:t>cts</a:t>
            </a:r>
            <a:r>
              <a:rPr lang="en-US" altLang="ko-KR" sz="1600" dirty="0"/>
              <a:t> 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	     - counts: Raw count table</a:t>
            </a:r>
          </a:p>
          <a:p>
            <a:pPr>
              <a:lnSpc>
                <a:spcPct val="130000"/>
              </a:lnSpc>
            </a:pPr>
            <a:r>
              <a:rPr lang="en-US" altLang="ko-KR" sz="1600" dirty="0"/>
              <a:t>	     - </a:t>
            </a:r>
            <a:r>
              <a:rPr lang="en-US" altLang="ko-KR" sz="1600" dirty="0" err="1"/>
              <a:t>featuredata</a:t>
            </a:r>
            <a:r>
              <a:rPr lang="en-US" altLang="ko-KR" sz="1600" dirty="0"/>
              <a:t>: Gene ID / symbol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90452" y="3409942"/>
            <a:ext cx="2238754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Preprocess 2. </a:t>
            </a:r>
            <a:r>
              <a:rPr lang="en-US" altLang="ko-KR" sz="1600" dirty="0" err="1"/>
              <a:t>coldata</a:t>
            </a:r>
            <a:endParaRPr lang="en-US" altLang="ko-KR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272A49-C224-48B5-B713-8706FA2575D4}"/>
              </a:ext>
            </a:extLst>
          </p:cNvPr>
          <p:cNvSpPr txBox="1"/>
          <p:nvPr/>
        </p:nvSpPr>
        <p:spPr>
          <a:xfrm>
            <a:off x="286310" y="4447385"/>
            <a:ext cx="780150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/>
              <a:t>Result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810605-476E-44E7-B91D-FD2C1D17C0AB}"/>
              </a:ext>
            </a:extLst>
          </p:cNvPr>
          <p:cNvSpPr txBox="1"/>
          <p:nvPr/>
        </p:nvSpPr>
        <p:spPr>
          <a:xfrm>
            <a:off x="1166170" y="4447385"/>
            <a:ext cx="2426115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1. counts (count table)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C8DEA7-C173-4B9F-9C99-AAF914F713A9}"/>
              </a:ext>
            </a:extLst>
          </p:cNvPr>
          <p:cNvSpPr txBox="1"/>
          <p:nvPr/>
        </p:nvSpPr>
        <p:spPr>
          <a:xfrm>
            <a:off x="6085411" y="4447385"/>
            <a:ext cx="2426115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2. </a:t>
            </a:r>
            <a:r>
              <a:rPr lang="en-US" altLang="ko-KR" sz="1600" dirty="0" err="1"/>
              <a:t>coldata</a:t>
            </a:r>
            <a:r>
              <a:rPr lang="en-US" altLang="ko-KR" sz="1600" dirty="0"/>
              <a:t> (metadata)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34" y="4877172"/>
            <a:ext cx="4674793" cy="16925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694" y="4877172"/>
            <a:ext cx="5322289" cy="16938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392"/>
          <a:stretch/>
        </p:blipFill>
        <p:spPr>
          <a:xfrm>
            <a:off x="307910" y="1841049"/>
            <a:ext cx="5486568" cy="2449854"/>
          </a:xfrm>
          <a:prstGeom prst="rect">
            <a:avLst/>
          </a:prstGeom>
        </p:spPr>
      </p:pic>
      <p:sp>
        <p:nvSpPr>
          <p:cNvPr id="10" name="오른쪽 중괄호 9"/>
          <p:cNvSpPr/>
          <p:nvPr/>
        </p:nvSpPr>
        <p:spPr>
          <a:xfrm>
            <a:off x="5924352" y="1841049"/>
            <a:ext cx="1225685" cy="978351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/>
          <p:cNvSpPr/>
          <p:nvPr/>
        </p:nvSpPr>
        <p:spPr>
          <a:xfrm>
            <a:off x="5929866" y="2990771"/>
            <a:ext cx="1225198" cy="1279842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72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6599" y="161047"/>
            <a:ext cx="10515600" cy="788172"/>
          </a:xfrm>
        </p:spPr>
        <p:txBody>
          <a:bodyPr/>
          <a:lstStyle/>
          <a:p>
            <a:r>
              <a:rPr lang="en-US" altLang="ko-KR" dirty="0"/>
              <a:t>PCA &amp; Correlation plot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36296" y="4571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DESeq2.R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6599" y="12030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800" b="1" dirty="0"/>
              <a:t>&gt;PCA</a:t>
            </a:r>
            <a:r>
              <a:rPr lang="en-US" altLang="ko-KR" sz="1800" dirty="0"/>
              <a:t> (Principal Component Analysis, </a:t>
            </a:r>
            <a:r>
              <a:rPr lang="ko-KR" altLang="en-US" sz="1800" dirty="0"/>
              <a:t>주성분 분석</a:t>
            </a:r>
            <a:r>
              <a:rPr lang="en-US" altLang="ko-KR" sz="1800" dirty="0"/>
              <a:t>)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800" dirty="0"/>
              <a:t>고차원의 데이터를 </a:t>
            </a:r>
            <a:r>
              <a:rPr lang="ko-KR" altLang="en-US" sz="1800" dirty="0" err="1"/>
              <a:t>저차원으로</a:t>
            </a:r>
            <a:r>
              <a:rPr lang="ko-KR" altLang="en-US" sz="1800" dirty="0"/>
              <a:t> 환원시키는 기법</a:t>
            </a:r>
            <a:endParaRPr lang="en-US" altLang="ko-KR" sz="1800" dirty="0"/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altLang="ko-KR" sz="1800" dirty="0"/>
              <a:t>sample-gene matrix : </a:t>
            </a:r>
            <a:r>
              <a:rPr lang="ko-KR" altLang="en-US" sz="1800" dirty="0"/>
              <a:t>각 </a:t>
            </a:r>
            <a:r>
              <a:rPr lang="en-US" altLang="ko-KR" sz="1800" dirty="0"/>
              <a:t>gene</a:t>
            </a:r>
            <a:r>
              <a:rPr lang="ko-KR" altLang="en-US" sz="1800" dirty="0"/>
              <a:t>의 </a:t>
            </a:r>
            <a:r>
              <a:rPr lang="en-US" altLang="ko-KR" sz="1800" dirty="0"/>
              <a:t>expression</a:t>
            </a:r>
            <a:r>
              <a:rPr lang="ko-KR" altLang="en-US" sz="1800" dirty="0"/>
              <a:t>을 하나의 축으로 생각 </a:t>
            </a:r>
            <a:r>
              <a:rPr lang="en-US" altLang="ko-KR" sz="1800" dirty="0"/>
              <a:t>=&gt; </a:t>
            </a:r>
            <a:r>
              <a:rPr lang="ko-KR" altLang="en-US" sz="1800" dirty="0"/>
              <a:t>고차원의 데이터</a:t>
            </a:r>
            <a:r>
              <a:rPr lang="en-US" altLang="ko-KR" sz="1800" dirty="0"/>
              <a:t> 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800" dirty="0"/>
              <a:t>데이터를 </a:t>
            </a:r>
            <a:r>
              <a:rPr lang="ko-KR" altLang="en-US" sz="1800" dirty="0" err="1"/>
              <a:t>저차원으로</a:t>
            </a:r>
            <a:r>
              <a:rPr lang="ko-KR" altLang="en-US" sz="1800" dirty="0"/>
              <a:t> 만들어</a:t>
            </a:r>
            <a:r>
              <a:rPr lang="en-US" altLang="ko-KR" sz="1800" dirty="0"/>
              <a:t>, sample </a:t>
            </a:r>
            <a:r>
              <a:rPr lang="ko-KR" altLang="en-US" sz="1800" dirty="0"/>
              <a:t>간 </a:t>
            </a:r>
            <a:r>
              <a:rPr lang="ko-KR" altLang="en-US" sz="1800" dirty="0" err="1"/>
              <a:t>유사도를</a:t>
            </a:r>
            <a:r>
              <a:rPr lang="ko-KR" altLang="en-US" sz="1800" dirty="0"/>
              <a:t> 시각화 할 수 있음</a:t>
            </a:r>
            <a:endParaRPr lang="en-US" altLang="ko-KR" sz="1800" dirty="0"/>
          </a:p>
          <a:p>
            <a:pPr>
              <a:lnSpc>
                <a:spcPct val="130000"/>
              </a:lnSpc>
              <a:buFontTx/>
              <a:buChar char="-"/>
            </a:pPr>
            <a:endParaRPr lang="en-US" altLang="ko-KR" sz="1800" dirty="0"/>
          </a:p>
          <a:p>
            <a:pPr marL="0" indent="0">
              <a:lnSpc>
                <a:spcPct val="130000"/>
              </a:lnSpc>
              <a:buNone/>
            </a:pPr>
            <a:endParaRPr lang="en-US" altLang="ko-KR" sz="18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1144" b="10472"/>
          <a:stretch/>
        </p:blipFill>
        <p:spPr>
          <a:xfrm>
            <a:off x="559344" y="3579320"/>
            <a:ext cx="3540841" cy="2645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72930" y="3579320"/>
            <a:ext cx="2127505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/>
              <a:t>&lt;= </a:t>
            </a:r>
            <a:r>
              <a:rPr lang="ko-KR" altLang="en-US" sz="1600" b="1" dirty="0"/>
              <a:t>코드 실행 결과</a:t>
            </a:r>
            <a:endParaRPr lang="en-US" altLang="ko-KR" sz="1600" b="1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x</a:t>
            </a:r>
            <a:r>
              <a:rPr lang="ko-KR" altLang="en-US" sz="1600" dirty="0"/>
              <a:t>축 </a:t>
            </a:r>
            <a:r>
              <a:rPr lang="en-US" altLang="ko-KR" sz="1600" dirty="0"/>
              <a:t>: </a:t>
            </a:r>
            <a:r>
              <a:rPr lang="ko-KR" altLang="en-US" sz="1600" dirty="0"/>
              <a:t>첫 번째 주성분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en-US" altLang="ko-KR" sz="1600" dirty="0"/>
              <a:t>y</a:t>
            </a:r>
            <a:r>
              <a:rPr lang="ko-KR" altLang="en-US" sz="1600" dirty="0"/>
              <a:t>축 </a:t>
            </a:r>
            <a:r>
              <a:rPr lang="en-US" altLang="ko-KR" sz="1600" dirty="0"/>
              <a:t>: </a:t>
            </a:r>
            <a:r>
              <a:rPr lang="ko-KR" altLang="en-US" sz="1600" dirty="0"/>
              <a:t>두 번째 주성분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84971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6599" y="161047"/>
            <a:ext cx="10515600" cy="788172"/>
          </a:xfrm>
        </p:spPr>
        <p:txBody>
          <a:bodyPr/>
          <a:lstStyle/>
          <a:p>
            <a:r>
              <a:rPr lang="en-US" altLang="ko-KR" dirty="0"/>
              <a:t>PCA &amp; Correlation plot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36296" y="4571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DESeq2.R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6599" y="12030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800" b="1" dirty="0"/>
              <a:t>&gt;PCA</a:t>
            </a:r>
            <a:r>
              <a:rPr lang="en-US" altLang="ko-KR" sz="1800" dirty="0"/>
              <a:t> (Principal Component Analysis, </a:t>
            </a:r>
            <a:r>
              <a:rPr lang="ko-KR" altLang="en-US" sz="1800" dirty="0"/>
              <a:t>주성분 분석</a:t>
            </a:r>
            <a:r>
              <a:rPr lang="en-US" altLang="ko-KR" sz="1800" dirty="0"/>
              <a:t>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* package </a:t>
            </a:r>
            <a:r>
              <a:rPr lang="ko-KR" altLang="en-US" sz="1600" b="1" dirty="0">
                <a:solidFill>
                  <a:srgbClr val="FF0000"/>
                </a:solidFill>
              </a:rPr>
              <a:t>및 </a:t>
            </a:r>
            <a:r>
              <a:rPr lang="en-US" altLang="ko-KR" sz="1600" b="1" dirty="0">
                <a:solidFill>
                  <a:srgbClr val="FF0000"/>
                </a:solidFill>
              </a:rPr>
              <a:t>input data </a:t>
            </a:r>
            <a:r>
              <a:rPr lang="ko-KR" altLang="en-US" sz="1600" b="1" dirty="0">
                <a:solidFill>
                  <a:srgbClr val="FF0000"/>
                </a:solidFill>
              </a:rPr>
              <a:t>불러오는 코드 먼저 실행 후 진행해주세요</a:t>
            </a:r>
            <a:r>
              <a:rPr lang="en-US" altLang="ko-KR" sz="1600" b="1" dirty="0">
                <a:solidFill>
                  <a:srgbClr val="FF0000"/>
                </a:solidFill>
              </a:rPr>
              <a:t> *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20" y="4999967"/>
            <a:ext cx="3380972" cy="15437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10" y="2473304"/>
            <a:ext cx="6007486" cy="2317428"/>
          </a:xfrm>
          <a:prstGeom prst="rect">
            <a:avLst/>
          </a:prstGeom>
        </p:spPr>
      </p:pic>
      <p:sp>
        <p:nvSpPr>
          <p:cNvPr id="10" name="오른쪽 중괄호 9"/>
          <p:cNvSpPr/>
          <p:nvPr/>
        </p:nvSpPr>
        <p:spPr>
          <a:xfrm>
            <a:off x="5953327" y="2633945"/>
            <a:ext cx="1225685" cy="374828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>
            <a:off x="5953814" y="3062057"/>
            <a:ext cx="1225198" cy="1129958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/>
          <p:cNvSpPr/>
          <p:nvPr/>
        </p:nvSpPr>
        <p:spPr>
          <a:xfrm>
            <a:off x="5953327" y="4245299"/>
            <a:ext cx="1225198" cy="437583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302080" y="2631543"/>
            <a:ext cx="1125629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PCA 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98469" y="3430937"/>
            <a:ext cx="2201244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Draw plot by ggplot2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53213" y="2677293"/>
            <a:ext cx="1481327" cy="1955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494510" y="3037957"/>
            <a:ext cx="646384" cy="1955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01188" y="4504999"/>
            <a:ext cx="550145" cy="1955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298469" y="4275544"/>
            <a:ext cx="105381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Save plot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6310" y="5002958"/>
            <a:ext cx="1803699" cy="341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/>
              <a:t>* ggplot2 </a:t>
            </a:r>
            <a:r>
              <a:rPr lang="ko-KR" altLang="en-US" sz="1400" dirty="0"/>
              <a:t>형식 예시</a:t>
            </a:r>
            <a:endParaRPr lang="en-US" altLang="ko-KR" sz="14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rcRect t="11144" b="10472"/>
          <a:stretch/>
        </p:blipFill>
        <p:spPr>
          <a:xfrm>
            <a:off x="8930075" y="4355140"/>
            <a:ext cx="3073219" cy="22964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9974338" y="3895094"/>
            <a:ext cx="78015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/>
              <a:t>Result</a:t>
            </a:r>
            <a:endParaRPr lang="en-US" altLang="ko-KR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286310" y="2142147"/>
            <a:ext cx="1481327" cy="1955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빈칸을 채워주세요 </a:t>
            </a:r>
            <a:r>
              <a:rPr lang="en-US" altLang="ko-KR" sz="11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33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6599" y="161047"/>
            <a:ext cx="10515600" cy="788172"/>
          </a:xfrm>
        </p:spPr>
        <p:txBody>
          <a:bodyPr/>
          <a:lstStyle/>
          <a:p>
            <a:r>
              <a:rPr lang="en-US" altLang="ko-KR" dirty="0"/>
              <a:t>PCA &amp; Correlation plot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36296" y="4571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DESeq2.R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6599" y="12030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800" b="1" dirty="0"/>
              <a:t>&gt;Correlation </a:t>
            </a:r>
            <a:endParaRPr lang="en-US" altLang="ko-KR" sz="18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* package </a:t>
            </a:r>
            <a:r>
              <a:rPr lang="ko-KR" altLang="en-US" sz="1600" b="1" dirty="0">
                <a:solidFill>
                  <a:srgbClr val="FF0000"/>
                </a:solidFill>
              </a:rPr>
              <a:t>및 </a:t>
            </a:r>
            <a:r>
              <a:rPr lang="en-US" altLang="ko-KR" sz="1600" b="1" dirty="0">
                <a:solidFill>
                  <a:srgbClr val="FF0000"/>
                </a:solidFill>
              </a:rPr>
              <a:t>input data </a:t>
            </a:r>
            <a:r>
              <a:rPr lang="ko-KR" altLang="en-US" sz="1600" b="1" dirty="0">
                <a:solidFill>
                  <a:srgbClr val="FF0000"/>
                </a:solidFill>
              </a:rPr>
              <a:t>불러오는 코드 먼저 실행 후 진행해주세요</a:t>
            </a:r>
            <a:r>
              <a:rPr lang="en-US" altLang="ko-KR" sz="1600" b="1" dirty="0">
                <a:solidFill>
                  <a:srgbClr val="FF0000"/>
                </a:solidFill>
              </a:rPr>
              <a:t> *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436" y="4066163"/>
            <a:ext cx="3038592" cy="2568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9988457" y="3675683"/>
            <a:ext cx="780150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/>
              <a:t>Result</a:t>
            </a:r>
            <a:endParaRPr lang="en-US" altLang="ko-KR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73" y="2473055"/>
            <a:ext cx="6160087" cy="2405906"/>
          </a:xfrm>
          <a:prstGeom prst="rect">
            <a:avLst/>
          </a:prstGeom>
        </p:spPr>
      </p:pic>
      <p:sp>
        <p:nvSpPr>
          <p:cNvPr id="31" name="오른쪽 중괄호 30"/>
          <p:cNvSpPr/>
          <p:nvPr/>
        </p:nvSpPr>
        <p:spPr>
          <a:xfrm>
            <a:off x="6336024" y="2628599"/>
            <a:ext cx="1225685" cy="276225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632013" y="2578165"/>
            <a:ext cx="2095638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Calculate correlation</a:t>
            </a:r>
          </a:p>
        </p:txBody>
      </p:sp>
      <p:sp>
        <p:nvSpPr>
          <p:cNvPr id="33" name="오른쪽 중괄호 32"/>
          <p:cNvSpPr/>
          <p:nvPr/>
        </p:nvSpPr>
        <p:spPr>
          <a:xfrm>
            <a:off x="6336024" y="3020547"/>
            <a:ext cx="1225685" cy="1217066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632013" y="3451501"/>
            <a:ext cx="1103187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Draw plot</a:t>
            </a:r>
          </a:p>
        </p:txBody>
      </p:sp>
      <p:sp>
        <p:nvSpPr>
          <p:cNvPr id="35" name="오른쪽 중괄호 34"/>
          <p:cNvSpPr/>
          <p:nvPr/>
        </p:nvSpPr>
        <p:spPr>
          <a:xfrm>
            <a:off x="6336023" y="4295887"/>
            <a:ext cx="1225685" cy="398233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632013" y="4317029"/>
            <a:ext cx="1053815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Save plot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201643" y="2649868"/>
            <a:ext cx="469995" cy="1955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011269" y="2976385"/>
            <a:ext cx="515238" cy="1955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11094" y="4467048"/>
            <a:ext cx="515238" cy="1955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86310" y="2142147"/>
            <a:ext cx="1481327" cy="1955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빈칸을 채워주세요 </a:t>
            </a:r>
            <a:r>
              <a:rPr lang="en-US" altLang="ko-KR" sz="11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692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6599" y="161047"/>
            <a:ext cx="10515600" cy="788172"/>
          </a:xfrm>
        </p:spPr>
        <p:txBody>
          <a:bodyPr/>
          <a:lstStyle/>
          <a:p>
            <a:r>
              <a:rPr lang="en-US" altLang="ko-KR" dirty="0"/>
              <a:t>DEG Analysis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36296" y="4571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DESeq2.R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6599" y="12030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800" b="1" dirty="0"/>
              <a:t>&gt;DEG </a:t>
            </a:r>
            <a:r>
              <a:rPr lang="en-US" altLang="ko-KR" sz="1800" dirty="0"/>
              <a:t>(Differentially Expressed Gene, </a:t>
            </a:r>
            <a:r>
              <a:rPr lang="ko-KR" altLang="en-US" sz="1800" dirty="0"/>
              <a:t>차등 발현 유전자 분석</a:t>
            </a:r>
            <a:r>
              <a:rPr lang="en-US" altLang="ko-KR" sz="1800" dirty="0"/>
              <a:t>)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800" dirty="0"/>
              <a:t>대조군과 비교군 간 발현 차이가 유의한 유전자 후보군 선발하는 분석</a:t>
            </a:r>
            <a:endParaRPr lang="en-US" altLang="ko-KR" sz="1800" dirty="0"/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800" dirty="0"/>
              <a:t>주로 </a:t>
            </a:r>
            <a:r>
              <a:rPr lang="en-US" altLang="ko-KR" sz="1800" dirty="0"/>
              <a:t>Fold change </a:t>
            </a:r>
            <a:r>
              <a:rPr lang="ko-KR" altLang="en-US" sz="1800" dirty="0"/>
              <a:t>값과 </a:t>
            </a:r>
            <a:r>
              <a:rPr lang="en-US" altLang="ko-KR" sz="1800" dirty="0"/>
              <a:t>p value</a:t>
            </a:r>
            <a:r>
              <a:rPr lang="ko-KR" altLang="en-US" sz="1800" dirty="0"/>
              <a:t>를 이용해 유의미함을 판단함</a:t>
            </a:r>
            <a:endParaRPr lang="en-US" altLang="ko-KR" sz="1800" dirty="0"/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800" dirty="0"/>
              <a:t>대조군 대비 비교군의 </a:t>
            </a:r>
            <a:r>
              <a:rPr lang="en-US" altLang="ko-KR" sz="1800" dirty="0"/>
              <a:t>log2(Fold Change)</a:t>
            </a:r>
            <a:r>
              <a:rPr lang="ko-KR" altLang="en-US" sz="1800" dirty="0"/>
              <a:t> </a:t>
            </a:r>
            <a:r>
              <a:rPr lang="en-US" altLang="ko-KR" sz="1800" dirty="0"/>
              <a:t>= log2(</a:t>
            </a:r>
            <a:r>
              <a:rPr lang="ko-KR" altLang="en-US" sz="1800" dirty="0"/>
              <a:t>비교군 유전자 </a:t>
            </a:r>
            <a:r>
              <a:rPr lang="ko-KR" altLang="en-US" sz="1800" dirty="0" err="1"/>
              <a:t>발현량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/>
              <a:t>대조군 유전자 </a:t>
            </a:r>
            <a:r>
              <a:rPr lang="ko-KR" altLang="en-US" sz="1800" dirty="0" err="1"/>
              <a:t>발현량</a:t>
            </a:r>
            <a:r>
              <a:rPr lang="en-US" altLang="ko-KR" sz="1800" dirty="0"/>
              <a:t>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583E-FD4B-4ACF-B28E-23B9D3C77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79"/>
          <a:stretch/>
        </p:blipFill>
        <p:spPr>
          <a:xfrm>
            <a:off x="276247" y="3616188"/>
            <a:ext cx="11729154" cy="1684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DDA2C1-03DA-41F1-A879-7E20D290242E}"/>
                  </a:ext>
                </a:extLst>
              </p:cNvPr>
              <p:cNvSpPr txBox="1"/>
              <p:nvPr/>
            </p:nvSpPr>
            <p:spPr>
              <a:xfrm>
                <a:off x="3983628" y="5850421"/>
                <a:ext cx="6358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Cdc45</a:t>
                </a:r>
                <a:r>
                  <a:rPr lang="ko-KR" altLang="en-US" sz="1600" dirty="0"/>
                  <a:t>의 </a:t>
                </a:r>
                <a:r>
                  <a:rPr lang="ko-KR" altLang="en-US" sz="1600" dirty="0" err="1"/>
                  <a:t>발현량이</a:t>
                </a:r>
                <a:r>
                  <a:rPr lang="ko-KR" altLang="en-US" sz="1600" dirty="0"/>
                  <a:t> 비교군 대비 대조군에서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−1.31483</m:t>
                        </m:r>
                      </m:sup>
                    </m:sSup>
                  </m:oMath>
                </a14:m>
                <a:r>
                  <a:rPr lang="ko-KR" altLang="en-US" sz="1600" dirty="0"/>
                  <a:t>배 감소하였고 </a:t>
                </a:r>
                <a:endParaRPr lang="en-US" altLang="ko-KR" sz="1600" dirty="0"/>
              </a:p>
              <a:p>
                <a:r>
                  <a:rPr lang="en-US" altLang="ko-KR" sz="1600" dirty="0"/>
                  <a:t>adjusted p value (</a:t>
                </a:r>
                <a:r>
                  <a:rPr lang="en-US" altLang="ko-KR" sz="1600" dirty="0" err="1"/>
                  <a:t>padj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2.90373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ko-KR" altLang="en-US" sz="1600" dirty="0"/>
                  <a:t>로 차이가 유의미하다</a:t>
                </a:r>
                <a:r>
                  <a:rPr lang="en-US" altLang="ko-KR" sz="1600" dirty="0"/>
                  <a:t>.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DDA2C1-03DA-41F1-A879-7E20D2902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628" y="5850421"/>
                <a:ext cx="6358344" cy="584775"/>
              </a:xfrm>
              <a:prstGeom prst="rect">
                <a:avLst/>
              </a:prstGeom>
              <a:blipFill>
                <a:blip r:embed="rId4"/>
                <a:stretch>
                  <a:fillRect l="-479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4EAE6DD-6600-4783-BA14-E6F3368EF3C5}"/>
              </a:ext>
            </a:extLst>
          </p:cNvPr>
          <p:cNvSpPr txBox="1"/>
          <p:nvPr/>
        </p:nvSpPr>
        <p:spPr>
          <a:xfrm>
            <a:off x="2168995" y="5808227"/>
            <a:ext cx="1814633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b="1" dirty="0"/>
              <a:t>결과 해석 예시 </a:t>
            </a:r>
            <a:r>
              <a:rPr lang="en-US" altLang="ko-KR" sz="1600" b="1" dirty="0"/>
              <a:t>]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155933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6599" y="161047"/>
            <a:ext cx="10515600" cy="788172"/>
          </a:xfrm>
        </p:spPr>
        <p:txBody>
          <a:bodyPr/>
          <a:lstStyle/>
          <a:p>
            <a:r>
              <a:rPr lang="en-US" altLang="ko-KR" dirty="0"/>
              <a:t>DEG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36296" y="4571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DESeq2.R</a:t>
            </a:r>
            <a:endParaRPr lang="ko-KR" altLang="en-US" dirty="0"/>
          </a:p>
        </p:txBody>
      </p:sp>
      <p:sp>
        <p:nvSpPr>
          <p:cNvPr id="10" name="오른쪽 중괄호 9"/>
          <p:cNvSpPr/>
          <p:nvPr/>
        </p:nvSpPr>
        <p:spPr>
          <a:xfrm>
            <a:off x="5953327" y="2386295"/>
            <a:ext cx="1225685" cy="1238648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중괄호 21"/>
          <p:cNvSpPr/>
          <p:nvPr/>
        </p:nvSpPr>
        <p:spPr>
          <a:xfrm>
            <a:off x="5953570" y="3756567"/>
            <a:ext cx="1225198" cy="910639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298469" y="2799772"/>
            <a:ext cx="1468672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Divide by day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98469" y="4027894"/>
            <a:ext cx="2215607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To-do before for loop</a:t>
            </a:r>
          </a:p>
        </p:txBody>
      </p:sp>
      <p:sp>
        <p:nvSpPr>
          <p:cNvPr id="27" name="내용 개체 틀 1">
            <a:extLst>
              <a:ext uri="{FF2B5EF4-FFF2-40B4-BE49-F238E27FC236}">
                <a16:creationId xmlns:a16="http://schemas.microsoft.com/office/drawing/2014/main" id="{11F41BDF-05A9-49F8-909D-4D4DB6ADC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9" y="12037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800" b="1" dirty="0"/>
              <a:t>&gt;DEG </a:t>
            </a:r>
            <a:r>
              <a:rPr lang="en-US" altLang="ko-KR" sz="1800" dirty="0"/>
              <a:t>(Differentially Expressed Gene, </a:t>
            </a:r>
            <a:r>
              <a:rPr lang="ko-KR" altLang="en-US" sz="1800" dirty="0"/>
              <a:t>차등 발현 유전자 분석</a:t>
            </a:r>
            <a:r>
              <a:rPr lang="en-US" altLang="ko-KR" sz="1800" dirty="0"/>
              <a:t>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* package </a:t>
            </a:r>
            <a:r>
              <a:rPr lang="ko-KR" altLang="en-US" sz="1600" b="1" dirty="0">
                <a:solidFill>
                  <a:srgbClr val="FF0000"/>
                </a:solidFill>
              </a:rPr>
              <a:t>및 </a:t>
            </a:r>
            <a:r>
              <a:rPr lang="en-US" altLang="ko-KR" sz="1600" b="1" dirty="0">
                <a:solidFill>
                  <a:srgbClr val="FF0000"/>
                </a:solidFill>
              </a:rPr>
              <a:t>input data </a:t>
            </a:r>
            <a:r>
              <a:rPr lang="ko-KR" altLang="en-US" sz="1600" b="1" dirty="0">
                <a:solidFill>
                  <a:srgbClr val="FF0000"/>
                </a:solidFill>
              </a:rPr>
              <a:t>불러오는 코드 먼저 실행 후 진행해주세요</a:t>
            </a:r>
            <a:r>
              <a:rPr lang="en-US" altLang="ko-KR" sz="1600" b="1" dirty="0">
                <a:solidFill>
                  <a:srgbClr val="FF0000"/>
                </a:solidFill>
              </a:rPr>
              <a:t> 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42C6C-1726-654D-8215-AB2C2688D3C8}"/>
              </a:ext>
            </a:extLst>
          </p:cNvPr>
          <p:cNvSpPr txBox="1"/>
          <p:nvPr/>
        </p:nvSpPr>
        <p:spPr>
          <a:xfrm>
            <a:off x="7345854" y="3329387"/>
            <a:ext cx="4336444" cy="54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각 </a:t>
            </a:r>
            <a:r>
              <a:rPr lang="en-US" altLang="ko-KR" sz="1200" dirty="0"/>
              <a:t>Day</a:t>
            </a:r>
            <a:r>
              <a:rPr lang="ko-KR" altLang="en-US" sz="1200" dirty="0"/>
              <a:t>마다 </a:t>
            </a:r>
            <a:r>
              <a:rPr lang="en-US" altLang="ko-KR" sz="1200" dirty="0"/>
              <a:t>DEG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구하기 위해</a:t>
            </a:r>
            <a:endParaRPr lang="en-US" altLang="ko-KR" sz="1200" dirty="0"/>
          </a:p>
          <a:p>
            <a:pPr>
              <a:lnSpc>
                <a:spcPct val="130000"/>
              </a:lnSpc>
            </a:pPr>
            <a:r>
              <a:rPr lang="en-US" altLang="ko-KR" sz="1200" dirty="0"/>
              <a:t>day8, day12, day16, day24</a:t>
            </a:r>
            <a:r>
              <a:rPr lang="ko-KR" altLang="en-US" sz="1200" dirty="0"/>
              <a:t>로 </a:t>
            </a:r>
            <a:r>
              <a:rPr lang="en-US" altLang="ko-KR" sz="1200" dirty="0"/>
              <a:t>input data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나눠주었습니다</a:t>
            </a:r>
            <a:r>
              <a:rPr lang="en-US" altLang="ko-KR" sz="1200" dirty="0"/>
              <a:t>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742C6C-1726-654D-8215-AB2C2688D3C8}"/>
              </a:ext>
            </a:extLst>
          </p:cNvPr>
          <p:cNvSpPr txBox="1"/>
          <p:nvPr/>
        </p:nvSpPr>
        <p:spPr>
          <a:xfrm>
            <a:off x="7345854" y="4557509"/>
            <a:ext cx="408958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/>
              <a:t>(Day</a:t>
            </a:r>
            <a:r>
              <a:rPr lang="ko-KR" altLang="en-US" sz="1200" dirty="0"/>
              <a:t>별로 </a:t>
            </a:r>
            <a:r>
              <a:rPr lang="en-US" altLang="ko-KR" sz="1200" dirty="0"/>
              <a:t>DEG </a:t>
            </a:r>
            <a:r>
              <a:rPr lang="ko-KR" altLang="en-US" sz="1200" dirty="0"/>
              <a:t>구하는 것을 한 코드로 실행하기 위해</a:t>
            </a:r>
            <a:endParaRPr lang="en-US" altLang="ko-KR" sz="1200" dirty="0"/>
          </a:p>
          <a:p>
            <a:pPr>
              <a:lnSpc>
                <a:spcPct val="130000"/>
              </a:lnSpc>
            </a:pPr>
            <a:r>
              <a:rPr lang="en-US" altLang="ko-KR" sz="1200" dirty="0"/>
              <a:t>for</a:t>
            </a:r>
            <a:r>
              <a:rPr lang="ko-KR" altLang="en-US" sz="1200" dirty="0"/>
              <a:t>문을 사용하는데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그를 위해 필요한 사전 작업입니다</a:t>
            </a:r>
            <a:r>
              <a:rPr lang="en-US" altLang="ko-KR" sz="1200" dirty="0"/>
              <a:t>.)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44"/>
          <a:stretch/>
        </p:blipFill>
        <p:spPr>
          <a:xfrm>
            <a:off x="302125" y="2143909"/>
            <a:ext cx="5655870" cy="25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5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36DD5D0-FCB6-F74E-BEFC-460C23D67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04" y="1585952"/>
            <a:ext cx="7542319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DCAB87-9897-FA45-8572-E2261C357ABA}"/>
              </a:ext>
            </a:extLst>
          </p:cNvPr>
          <p:cNvSpPr txBox="1"/>
          <p:nvPr/>
        </p:nvSpPr>
        <p:spPr>
          <a:xfrm>
            <a:off x="7847635" y="1954566"/>
            <a:ext cx="43826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/>
              <a:t>Public </a:t>
            </a:r>
            <a:r>
              <a:rPr kumimoji="1" lang="en-US" altLang="ko-Kore-KR"/>
              <a:t>functional genomics </a:t>
            </a:r>
            <a:r>
              <a:rPr kumimoji="1" lang="en-US" altLang="ko-Kore-KR" b="1"/>
              <a:t>data repository</a:t>
            </a:r>
          </a:p>
          <a:p>
            <a:r>
              <a:rPr kumimoji="1" lang="en-US" altLang="ko-Kore-KR" b="1"/>
              <a:t>Array- </a:t>
            </a:r>
            <a:r>
              <a:rPr kumimoji="1" lang="en-US" altLang="ko-Kore-KR"/>
              <a:t>and </a:t>
            </a:r>
            <a:r>
              <a:rPr kumimoji="1" lang="en-US" altLang="ko-Kore-KR" b="1"/>
              <a:t>sequence-based </a:t>
            </a:r>
            <a:r>
              <a:rPr kumimoji="1" lang="en-US" altLang="ko-Kore-KR"/>
              <a:t>data</a:t>
            </a:r>
          </a:p>
          <a:p>
            <a:endParaRPr kumimoji="1" lang="en-US" altLang="ko-Kore-KR"/>
          </a:p>
          <a:p>
            <a:pPr marL="285750" indent="-285750">
              <a:buFontTx/>
              <a:buChar char="-"/>
            </a:pPr>
            <a:r>
              <a:rPr kumimoji="1" lang="en-US" altLang="ko-Kore-KR"/>
              <a:t>DataSets: 4,348</a:t>
            </a:r>
          </a:p>
          <a:p>
            <a:pPr marL="285750" indent="-285750">
              <a:buFontTx/>
              <a:buChar char="-"/>
            </a:pPr>
            <a:r>
              <a:rPr kumimoji="1" lang="en-US" altLang="ko-Kore-KR"/>
              <a:t>Samples: 4,982,197</a:t>
            </a:r>
          </a:p>
          <a:p>
            <a:pPr marL="285750" indent="-285750">
              <a:buFontTx/>
              <a:buChar char="-"/>
            </a:pPr>
            <a:endParaRPr kumimoji="1" lang="en-US" altLang="ko-Kore-KR"/>
          </a:p>
          <a:p>
            <a:endParaRPr kumimoji="1" lang="en-US" altLang="ko-Kore-KR"/>
          </a:p>
          <a:p>
            <a:r>
              <a:rPr kumimoji="1" lang="en-US" altLang="ko-Kore-KR" b="1"/>
              <a:t>microarray</a:t>
            </a:r>
            <a:r>
              <a:rPr kumimoji="1" lang="en-US" altLang="ko-KR" b="1"/>
              <a:t>,</a:t>
            </a:r>
            <a:r>
              <a:rPr kumimoji="1" lang="en-US" altLang="ko-Kore-KR" b="1"/>
              <a:t> DNA, RNA sequencing</a:t>
            </a:r>
            <a:r>
              <a:rPr kumimoji="1" lang="ko-KR" altLang="en-US" b="1"/>
              <a:t> 등</a:t>
            </a:r>
            <a:endParaRPr kumimoji="1" lang="en-US" altLang="ko-KR" b="1"/>
          </a:p>
          <a:p>
            <a:r>
              <a:rPr kumimoji="1" lang="ko-KR" altLang="en-US" b="1"/>
              <a:t>오믹스 데이터 공개 플랫폼</a:t>
            </a:r>
            <a:endParaRPr kumimoji="1" lang="en-US" altLang="ko-Kore-KR" b="1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51F2980-1F17-4D44-810A-0FED5B177A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/>
              <a:t>Gene Express Omnibus (GEO)</a:t>
            </a:r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A5F37B-A04B-F048-8CB1-BD2A8BF63FEB}"/>
              </a:ext>
            </a:extLst>
          </p:cNvPr>
          <p:cNvSpPr txBox="1"/>
          <p:nvPr/>
        </p:nvSpPr>
        <p:spPr>
          <a:xfrm>
            <a:off x="1782501" y="5937290"/>
            <a:ext cx="357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>
                <a:hlinkClick r:id="rId3"/>
              </a:rPr>
              <a:t>https://www.ncbi.nlm.nih.gov/geo/</a:t>
            </a:r>
            <a:r>
              <a:rPr kumimoji="1" lang="en" altLang="ko-Kore-KR"/>
              <a:t> 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0813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6599" y="161047"/>
            <a:ext cx="10515600" cy="788172"/>
          </a:xfrm>
        </p:spPr>
        <p:txBody>
          <a:bodyPr/>
          <a:lstStyle/>
          <a:p>
            <a:r>
              <a:rPr lang="en-US" altLang="ko-KR" dirty="0"/>
              <a:t>DEG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36296" y="4571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DESeq2.R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747389" y="4309060"/>
            <a:ext cx="2956259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Run DEG analysis by DESeq2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47389" y="6195955"/>
            <a:ext cx="1420902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Save RDS file</a:t>
            </a:r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F64DB2F0-0A18-4CE1-9734-3B587EE8E81B}"/>
              </a:ext>
            </a:extLst>
          </p:cNvPr>
          <p:cNvSpPr txBox="1">
            <a:spLocks/>
          </p:cNvSpPr>
          <p:nvPr/>
        </p:nvSpPr>
        <p:spPr>
          <a:xfrm>
            <a:off x="186599" y="12037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ko-KR" sz="1800" b="1" dirty="0"/>
              <a:t>&gt;DEG </a:t>
            </a:r>
            <a:r>
              <a:rPr lang="en-US" altLang="ko-KR" sz="1800" dirty="0"/>
              <a:t>(Differentially Expressed Gene, </a:t>
            </a:r>
            <a:r>
              <a:rPr lang="ko-KR" altLang="en-US" sz="1800" dirty="0"/>
              <a:t>차등 발현 유전자 분석</a:t>
            </a:r>
            <a:r>
              <a:rPr lang="en-US" altLang="ko-KR" sz="1800" dirty="0"/>
              <a:t>)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* package </a:t>
            </a:r>
            <a:r>
              <a:rPr lang="ko-KR" altLang="en-US" sz="1600" b="1" dirty="0">
                <a:solidFill>
                  <a:srgbClr val="FF0000"/>
                </a:solidFill>
              </a:rPr>
              <a:t>및 </a:t>
            </a:r>
            <a:r>
              <a:rPr lang="en-US" altLang="ko-KR" sz="1600" b="1" dirty="0">
                <a:solidFill>
                  <a:srgbClr val="FF0000"/>
                </a:solidFill>
              </a:rPr>
              <a:t>input data </a:t>
            </a:r>
            <a:r>
              <a:rPr lang="ko-KR" altLang="en-US" sz="1600" b="1" dirty="0">
                <a:solidFill>
                  <a:srgbClr val="FF0000"/>
                </a:solidFill>
              </a:rPr>
              <a:t>불러오는 코드 먼저 실행 후 진행해주세요</a:t>
            </a:r>
            <a:r>
              <a:rPr lang="en-US" altLang="ko-KR" sz="1600" b="1" dirty="0">
                <a:solidFill>
                  <a:srgbClr val="FF0000"/>
                </a:solidFill>
              </a:rPr>
              <a:t> 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267BF0-69BF-4118-B5E7-BB1D5B46579C}"/>
              </a:ext>
            </a:extLst>
          </p:cNvPr>
          <p:cNvSpPr txBox="1"/>
          <p:nvPr/>
        </p:nvSpPr>
        <p:spPr>
          <a:xfrm>
            <a:off x="8747389" y="5129300"/>
            <a:ext cx="3001976" cy="626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Extract significant genes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(Criteria : |FC|≥2, adjusted p value&lt;0.01)</a:t>
            </a:r>
            <a:endParaRPr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02"/>
          <a:stretch/>
        </p:blipFill>
        <p:spPr>
          <a:xfrm>
            <a:off x="304800" y="2441158"/>
            <a:ext cx="7366848" cy="414040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8448E0-BF06-4638-95D8-94BA51B62AB6}"/>
              </a:ext>
            </a:extLst>
          </p:cNvPr>
          <p:cNvSpPr/>
          <p:nvPr/>
        </p:nvSpPr>
        <p:spPr>
          <a:xfrm>
            <a:off x="3829965" y="3077980"/>
            <a:ext cx="969026" cy="15531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03803D-B15C-4391-AA0A-1D58055E475B}"/>
              </a:ext>
            </a:extLst>
          </p:cNvPr>
          <p:cNvSpPr/>
          <p:nvPr/>
        </p:nvSpPr>
        <p:spPr>
          <a:xfrm>
            <a:off x="3969750" y="2925000"/>
            <a:ext cx="909295" cy="15531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733A80-DF78-4A25-901B-8D2A2CFEF47B}"/>
              </a:ext>
            </a:extLst>
          </p:cNvPr>
          <p:cNvSpPr/>
          <p:nvPr/>
        </p:nvSpPr>
        <p:spPr>
          <a:xfrm>
            <a:off x="3324225" y="5610147"/>
            <a:ext cx="1968500" cy="15531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중괄호 34">
            <a:extLst>
              <a:ext uri="{FF2B5EF4-FFF2-40B4-BE49-F238E27FC236}">
                <a16:creationId xmlns:a16="http://schemas.microsoft.com/office/drawing/2014/main" id="{12797CB4-F5BA-44A2-84C7-5F83F160E6C2}"/>
              </a:ext>
            </a:extLst>
          </p:cNvPr>
          <p:cNvSpPr/>
          <p:nvPr/>
        </p:nvSpPr>
        <p:spPr>
          <a:xfrm>
            <a:off x="7418564" y="4838698"/>
            <a:ext cx="1225198" cy="952501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>
            <a:off x="7415928" y="4219381"/>
            <a:ext cx="1225685" cy="590548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중괄호 33">
            <a:extLst>
              <a:ext uri="{FF2B5EF4-FFF2-40B4-BE49-F238E27FC236}">
                <a16:creationId xmlns:a16="http://schemas.microsoft.com/office/drawing/2014/main" id="{EED46B05-E63D-4629-A2AD-FC182835B08E}"/>
              </a:ext>
            </a:extLst>
          </p:cNvPr>
          <p:cNvSpPr/>
          <p:nvPr/>
        </p:nvSpPr>
        <p:spPr>
          <a:xfrm>
            <a:off x="7424326" y="6223825"/>
            <a:ext cx="1225198" cy="349221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6310" y="2142147"/>
            <a:ext cx="1481327" cy="1955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빈칸을 채워주세요 </a:t>
            </a:r>
            <a:r>
              <a:rPr lang="en-US" altLang="ko-KR" sz="1100" b="1" dirty="0">
                <a:solidFill>
                  <a:schemeClr val="tx1"/>
                </a:solidFill>
              </a:rPr>
              <a:t>!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오른쪽 중괄호 24"/>
          <p:cNvSpPr/>
          <p:nvPr/>
        </p:nvSpPr>
        <p:spPr>
          <a:xfrm>
            <a:off x="7409359" y="2782706"/>
            <a:ext cx="1225685" cy="1398770"/>
          </a:xfrm>
          <a:prstGeom prst="rightBrace">
            <a:avLst>
              <a:gd name="adj1" fmla="val 0"/>
              <a:gd name="adj2" fmla="val 50000"/>
            </a:avLst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766114" y="3275880"/>
            <a:ext cx="2425023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/>
              <a:t>Prepare DESeq2 dataset</a:t>
            </a:r>
          </a:p>
        </p:txBody>
      </p:sp>
    </p:spTree>
    <p:extLst>
      <p:ext uri="{BB962C8B-B14F-4D97-AF65-F5344CB8AC3E}">
        <p14:creationId xmlns:p14="http://schemas.microsoft.com/office/powerpoint/2010/main" val="2435942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86599" y="161047"/>
            <a:ext cx="10515600" cy="788172"/>
          </a:xfrm>
        </p:spPr>
        <p:txBody>
          <a:bodyPr/>
          <a:lstStyle/>
          <a:p>
            <a:r>
              <a:rPr lang="en-US" altLang="ko-KR" dirty="0"/>
              <a:t>DEG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36296" y="4571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DESeq2.R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F64DB2F0-0A18-4CE1-9734-3B587EE8E81B}"/>
              </a:ext>
            </a:extLst>
          </p:cNvPr>
          <p:cNvSpPr txBox="1">
            <a:spLocks/>
          </p:cNvSpPr>
          <p:nvPr/>
        </p:nvSpPr>
        <p:spPr>
          <a:xfrm>
            <a:off x="186599" y="12037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ko-KR" sz="1800" b="1" dirty="0"/>
              <a:t>&gt;DEG </a:t>
            </a:r>
            <a:r>
              <a:rPr lang="en-US" altLang="ko-KR" sz="1800" dirty="0"/>
              <a:t>(Differentially Expressed Gene, </a:t>
            </a:r>
            <a:r>
              <a:rPr lang="ko-KR" altLang="en-US" sz="1800" dirty="0"/>
              <a:t>차등 발현 유전자 분석</a:t>
            </a:r>
            <a:r>
              <a:rPr lang="en-US" altLang="ko-KR" sz="1800" dirty="0"/>
              <a:t>)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* package </a:t>
            </a:r>
            <a:r>
              <a:rPr lang="ko-KR" altLang="en-US" sz="1600" b="1" dirty="0">
                <a:solidFill>
                  <a:srgbClr val="FF0000"/>
                </a:solidFill>
              </a:rPr>
              <a:t>및 </a:t>
            </a:r>
            <a:r>
              <a:rPr lang="en-US" altLang="ko-KR" sz="1600" b="1" dirty="0">
                <a:solidFill>
                  <a:srgbClr val="FF0000"/>
                </a:solidFill>
              </a:rPr>
              <a:t>input data </a:t>
            </a:r>
            <a:r>
              <a:rPr lang="ko-KR" altLang="en-US" sz="1600" b="1" dirty="0">
                <a:solidFill>
                  <a:srgbClr val="FF0000"/>
                </a:solidFill>
              </a:rPr>
              <a:t>불러오는 코드 먼저 실행 후 진행해주세요</a:t>
            </a:r>
            <a:r>
              <a:rPr lang="en-US" altLang="ko-KR" sz="1600" b="1" dirty="0">
                <a:solidFill>
                  <a:srgbClr val="FF0000"/>
                </a:solidFill>
              </a:rPr>
              <a:t> 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6035E7-3CA4-4C37-8196-8CE49D5A7C8F}"/>
              </a:ext>
            </a:extLst>
          </p:cNvPr>
          <p:cNvSpPr txBox="1"/>
          <p:nvPr/>
        </p:nvSpPr>
        <p:spPr>
          <a:xfrm>
            <a:off x="186599" y="2146417"/>
            <a:ext cx="780150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/>
              <a:t>Result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D6C723-5108-4686-AAAC-C2C5E5083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13" y="2540075"/>
            <a:ext cx="7019938" cy="17804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FF4327-490E-4FDA-BFFD-224AC1B5433B}"/>
              </a:ext>
            </a:extLst>
          </p:cNvPr>
          <p:cNvSpPr txBox="1"/>
          <p:nvPr/>
        </p:nvSpPr>
        <p:spPr>
          <a:xfrm>
            <a:off x="1057220" y="2146417"/>
            <a:ext cx="2426115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err="1"/>
              <a:t>sig_gene</a:t>
            </a:r>
            <a:r>
              <a:rPr lang="en-US" altLang="ko-KR" sz="1600" dirty="0"/>
              <a:t>[[1]]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69EB48-536B-4489-B6EB-2AA7403FFA27}"/>
              </a:ext>
            </a:extLst>
          </p:cNvPr>
          <p:cNvSpPr txBox="1"/>
          <p:nvPr/>
        </p:nvSpPr>
        <p:spPr>
          <a:xfrm>
            <a:off x="1057220" y="4337062"/>
            <a:ext cx="2426115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err="1"/>
              <a:t>sig_gene_bypadj</a:t>
            </a:r>
            <a:r>
              <a:rPr lang="en-US" altLang="ko-KR" sz="1600" dirty="0"/>
              <a:t>[[1]]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39531" y="4755575"/>
            <a:ext cx="7185905" cy="2089075"/>
            <a:chOff x="3129294" y="4456211"/>
            <a:chExt cx="8224506" cy="239101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71B739-4E00-4FF1-A197-035D81685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9294" y="4456211"/>
              <a:ext cx="8224506" cy="204154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816F92-722E-4FCA-A35A-C4A15513CEA2}"/>
                </a:ext>
              </a:extLst>
            </p:cNvPr>
            <p:cNvSpPr txBox="1"/>
            <p:nvPr/>
          </p:nvSpPr>
          <p:spPr>
            <a:xfrm>
              <a:off x="7838464" y="6570228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2"/>
                  </a:solidFill>
                </a:rPr>
                <a:t>오름차순 정렬</a:t>
              </a:r>
            </a:p>
          </p:txBody>
        </p: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B99038DA-ECD6-4D11-8880-10E49A9A220D}"/>
                </a:ext>
              </a:extLst>
            </p:cNvPr>
            <p:cNvSpPr/>
            <p:nvPr/>
          </p:nvSpPr>
          <p:spPr>
            <a:xfrm>
              <a:off x="7838464" y="4575360"/>
              <a:ext cx="1162498" cy="2014219"/>
            </a:xfrm>
            <a:prstGeom prst="downArrow">
              <a:avLst>
                <a:gd name="adj1" fmla="val 81852"/>
                <a:gd name="adj2" fmla="val 13668"/>
              </a:avLst>
            </a:prstGeom>
            <a:solidFill>
              <a:schemeClr val="accent2">
                <a:alpha val="3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7742C6C-1726-654D-8215-AB2C2688D3C8}"/>
              </a:ext>
            </a:extLst>
          </p:cNvPr>
          <p:cNvSpPr txBox="1"/>
          <p:nvPr/>
        </p:nvSpPr>
        <p:spPr>
          <a:xfrm>
            <a:off x="2524113" y="2166254"/>
            <a:ext cx="2308645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/>
              <a:t>(Day8</a:t>
            </a:r>
            <a:r>
              <a:rPr lang="ko-KR" altLang="en-US" sz="1200" dirty="0"/>
              <a:t>에서의 </a:t>
            </a:r>
            <a:r>
              <a:rPr lang="en-US" altLang="ko-KR" sz="1200" dirty="0"/>
              <a:t>significant gene)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42C6C-1726-654D-8215-AB2C2688D3C8}"/>
              </a:ext>
            </a:extLst>
          </p:cNvPr>
          <p:cNvSpPr txBox="1"/>
          <p:nvPr/>
        </p:nvSpPr>
        <p:spPr>
          <a:xfrm>
            <a:off x="3239531" y="4353082"/>
            <a:ext cx="5071132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/>
              <a:t>(Day8</a:t>
            </a:r>
            <a:r>
              <a:rPr lang="ko-KR" altLang="en-US" sz="1200" dirty="0"/>
              <a:t>에서의 </a:t>
            </a:r>
            <a:r>
              <a:rPr lang="en-US" altLang="ko-KR" sz="1200" dirty="0"/>
              <a:t>significant gene</a:t>
            </a:r>
            <a:r>
              <a:rPr lang="ko-KR" altLang="en-US" sz="1200" dirty="0"/>
              <a:t>을 </a:t>
            </a:r>
            <a:r>
              <a:rPr lang="en-US" altLang="ko-KR" sz="1200" dirty="0"/>
              <a:t>adjusted p value </a:t>
            </a:r>
            <a:r>
              <a:rPr lang="ko-KR" altLang="en-US" sz="1200" dirty="0"/>
              <a:t>기준 오름차순 정렬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8841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495FB-0172-F34D-AD26-AB2C7121B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ko-Kore-KR" b="1"/>
              <a:t>3</a:t>
            </a:r>
            <a:r>
              <a:rPr kumimoji="1" lang="en-US" altLang="ko-KR" b="1"/>
              <a:t>.</a:t>
            </a:r>
            <a:r>
              <a:rPr kumimoji="1" lang="ko-KR" altLang="en-US" b="1"/>
              <a:t> </a:t>
            </a:r>
            <a:r>
              <a:rPr kumimoji="1" lang="en-US" altLang="ko-KR" b="1"/>
              <a:t>Visualization</a:t>
            </a:r>
            <a:endParaRPr kumimoji="1" lang="ko-Kore-KR" altLang="en-US" b="1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4F1CF-B8A8-B644-9E19-0A71FC3840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" altLang="ko-Kore-KR"/>
          </a:p>
        </p:txBody>
      </p:sp>
    </p:spTree>
    <p:extLst>
      <p:ext uri="{BB962C8B-B14F-4D97-AF65-F5344CB8AC3E}">
        <p14:creationId xmlns:p14="http://schemas.microsoft.com/office/powerpoint/2010/main" val="837696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E28D27-9E04-FC42-9E77-D1693901C0D4}"/>
              </a:ext>
            </a:extLst>
          </p:cNvPr>
          <p:cNvSpPr/>
          <p:nvPr/>
        </p:nvSpPr>
        <p:spPr>
          <a:xfrm>
            <a:off x="4720995" y="2615309"/>
            <a:ext cx="63627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plot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이란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두 그룹 사이에서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발현량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차이를 나타내는 유전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)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효과적으로 시각화하는 그래프입니다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plot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보통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Log-scaled fold-change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축으로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Log-scaled P-value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축으로 갖는 그래프로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그 모습이 화산 폭발과 비슷하여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라는 이름이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붙었습니다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본 실습에서는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EnhancedVolcano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라는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패키지를 활용하여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DESeq2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output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을 시각화 해볼 예정입니다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endParaRPr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079CF8-609C-9747-97E5-A5CB7692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63" y="1416682"/>
            <a:ext cx="3299732" cy="527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31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2A5E33-1D40-704B-85AB-AD630D94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92" y="2088144"/>
            <a:ext cx="9437914" cy="22762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25D3C-39B1-224A-BCD9-BF976D1A96F0}"/>
              </a:ext>
            </a:extLst>
          </p:cNvPr>
          <p:cNvSpPr/>
          <p:nvPr/>
        </p:nvSpPr>
        <p:spPr>
          <a:xfrm>
            <a:off x="1196747" y="1416682"/>
            <a:ext cx="953860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EnhancedVolcano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vignette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ore-KR" altLang="en-US" sz="1600" dirty="0">
                <a:hlinkClick r:id="rId3"/>
              </a:rPr>
              <a:t>https://bioconductor.org/packages/release/bioc/vignettes/EnhancedVolcano/inst/doc/EnhancedVolcano.html</a:t>
            </a:r>
            <a:endParaRPr lang="en-US" altLang="ko-Kore-KR" sz="1600" dirty="0"/>
          </a:p>
          <a:p>
            <a:endParaRPr lang="ko-Kore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467AB4-E7FF-6647-8519-157A2ACFD06F}"/>
              </a:ext>
            </a:extLst>
          </p:cNvPr>
          <p:cNvSpPr/>
          <p:nvPr/>
        </p:nvSpPr>
        <p:spPr>
          <a:xfrm>
            <a:off x="1985962" y="4460039"/>
            <a:ext cx="922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/>
              <a:t>EnhancedVolcano</a:t>
            </a:r>
            <a:r>
              <a:rPr lang="ko-Kore-KR" altLang="en-US" dirty="0"/>
              <a:t>의</a:t>
            </a:r>
            <a:r>
              <a:rPr lang="ko-KR" altLang="en-US" dirty="0"/>
              <a:t> 가장 기본적인 사용방법은 위와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ko-Kore-KR" altLang="en-US" dirty="0"/>
              <a:t>optable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시각화하고자 하는 표</a:t>
            </a:r>
            <a:r>
              <a:rPr lang="en-US" altLang="ko-KR" dirty="0"/>
              <a:t>(</a:t>
            </a:r>
            <a:r>
              <a:rPr lang="ko-KR" altLang="en-US" dirty="0"/>
              <a:t>데이터 프레임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lab :</a:t>
            </a:r>
            <a:r>
              <a:rPr lang="ko-KR" altLang="en-US" dirty="0"/>
              <a:t> 플롯의 각 점에 붙일 이름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),</a:t>
            </a:r>
            <a:r>
              <a:rPr lang="ko-KR" altLang="en-US" dirty="0"/>
              <a:t> 기본적으로는 데이터 프레임의 </a:t>
            </a:r>
            <a:r>
              <a:rPr lang="en-US" altLang="ko-KR" dirty="0" err="1"/>
              <a:t>rowname</a:t>
            </a:r>
            <a:r>
              <a:rPr lang="ko-KR" altLang="en-US" dirty="0"/>
              <a:t>을 사용함</a:t>
            </a:r>
            <a:endParaRPr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x :</a:t>
            </a:r>
            <a:r>
              <a:rPr lang="ko-KR" altLang="en-US" dirty="0"/>
              <a:t> 데이터 프레임에서 </a:t>
            </a:r>
            <a:r>
              <a:rPr lang="en-US" altLang="ko-KR" dirty="0"/>
              <a:t>log2FC</a:t>
            </a:r>
            <a:r>
              <a:rPr lang="ko-KR" altLang="en-US" dirty="0"/>
              <a:t>에 해당하는 열의 이름</a:t>
            </a:r>
            <a:endParaRPr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y :</a:t>
            </a:r>
            <a:r>
              <a:rPr lang="ko-KR" altLang="en-US" dirty="0"/>
              <a:t> 데이터 프레임에서 </a:t>
            </a:r>
            <a:r>
              <a:rPr lang="en-US" altLang="ko-KR" dirty="0"/>
              <a:t>p value</a:t>
            </a:r>
            <a:r>
              <a:rPr lang="ko-KR" altLang="en-US" dirty="0"/>
              <a:t>에 해당하는 열의 이름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1773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617079" y="2189822"/>
            <a:ext cx="3657600" cy="212365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dirty="0"/>
              <a:t>EnhancedVolcano(</a:t>
            </a:r>
          </a:p>
          <a:p>
            <a:r>
              <a:rPr lang="ko-Kore-KR" altLang="en-US" dirty="0"/>
              <a:t>                </a:t>
            </a:r>
            <a:r>
              <a:rPr lang="ko-Kore-KR" altLang="en-US" sz="2400" b="1" dirty="0">
                <a:solidFill>
                  <a:srgbClr val="FF0000"/>
                </a:solidFill>
              </a:rPr>
              <a:t>toptable = ###,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lab = ### 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x = ### 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y = ### ,</a:t>
            </a:r>
            <a:endParaRPr lang="ko-Kore-KR" altLang="en-US" dirty="0"/>
          </a:p>
          <a:p>
            <a:r>
              <a:rPr lang="ko-Kore-KR" altLang="en-US" dirty="0"/>
              <a:t>                </a:t>
            </a:r>
            <a:r>
              <a:rPr lang="en-US" altLang="ko-Kore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 err="1"/>
              <a:t>etc</a:t>
            </a:r>
            <a:r>
              <a:rPr lang="en-US" altLang="ko-KR" dirty="0"/>
              <a:t> … 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19C06E-1729-5C46-BD68-D1302656A25D}"/>
              </a:ext>
            </a:extLst>
          </p:cNvPr>
          <p:cNvSpPr/>
          <p:nvPr/>
        </p:nvSpPr>
        <p:spPr>
          <a:xfrm>
            <a:off x="969650" y="5022212"/>
            <a:ext cx="10591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Q. d</a:t>
            </a:r>
            <a:r>
              <a:rPr lang="en-US" altLang="ko-Kore-KR" sz="2000" b="1" dirty="0"/>
              <a:t>ay8.res </a:t>
            </a:r>
            <a:r>
              <a:rPr lang="ko-KR" altLang="en-US" sz="2000" b="1" dirty="0"/>
              <a:t>데이터프레임으로 </a:t>
            </a:r>
            <a:r>
              <a:rPr lang="en-US" altLang="ko-KR" sz="2000" b="1" dirty="0"/>
              <a:t>Volcano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plot</a:t>
            </a:r>
            <a:r>
              <a:rPr lang="ko-KR" altLang="en-US" sz="2000" b="1" dirty="0"/>
              <a:t>을 그리기 위해서는 </a:t>
            </a:r>
            <a:r>
              <a:rPr lang="en-US" altLang="ko-KR" sz="2000" b="1" dirty="0"/>
              <a:t>###</a:t>
            </a:r>
            <a:r>
              <a:rPr lang="ko-KR" altLang="en-US" sz="2000" b="1" dirty="0"/>
              <a:t>을 어떻게 수정해야 할까요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endParaRPr lang="ko-Kore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C8156B-0345-2243-8135-913E3D25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65" y="2054175"/>
            <a:ext cx="6873501" cy="2259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EE411-605A-0040-9DCA-77B21B2145A3}"/>
              </a:ext>
            </a:extLst>
          </p:cNvPr>
          <p:cNvSpPr txBox="1"/>
          <p:nvPr/>
        </p:nvSpPr>
        <p:spPr>
          <a:xfrm>
            <a:off x="617079" y="1815965"/>
            <a:ext cx="9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TODO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101A8-F058-B845-9E65-60C300B82FB2}"/>
              </a:ext>
            </a:extLst>
          </p:cNvPr>
          <p:cNvSpPr txBox="1"/>
          <p:nvPr/>
        </p:nvSpPr>
        <p:spPr>
          <a:xfrm>
            <a:off x="4644265" y="1623025"/>
            <a:ext cx="501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참고</a:t>
            </a:r>
            <a:r>
              <a:rPr kumimoji="1" lang="en-US" altLang="ko-Kore-KR" dirty="0"/>
              <a:t>) day8.res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D50A2D-6CA1-FE49-AE7B-6D1F443A39B6}"/>
              </a:ext>
            </a:extLst>
          </p:cNvPr>
          <p:cNvSpPr/>
          <p:nvPr/>
        </p:nvSpPr>
        <p:spPr>
          <a:xfrm>
            <a:off x="0" y="6131054"/>
            <a:ext cx="7643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Tip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ore-KR" altLang="en-US" dirty="0"/>
              <a:t>The $ operator can be used to select a column</a:t>
            </a:r>
          </a:p>
          <a:p>
            <a:r>
              <a:rPr lang="en-US" altLang="ko-Kore-KR"/>
              <a:t>Tip 2)</a:t>
            </a:r>
            <a:r>
              <a:rPr lang="ko-Kore-KR" altLang="en-US" dirty="0"/>
              <a:t>You can use "colnames(x)" to see column names in data frame x.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27CC7-3D83-B743-A27E-2E6ADDC38BBF}"/>
              </a:ext>
            </a:extLst>
          </p:cNvPr>
          <p:cNvSpPr txBox="1"/>
          <p:nvPr/>
        </p:nvSpPr>
        <p:spPr>
          <a:xfrm>
            <a:off x="8217214" y="6488668"/>
            <a:ext cx="397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dirty="0"/>
              <a:t>정답은 </a:t>
            </a:r>
            <a:r>
              <a:rPr kumimoji="1" lang="en-US" altLang="ko-Kore-KR" sz="1400" dirty="0"/>
              <a:t>4.Code/3.Visualization.R</a:t>
            </a:r>
            <a:r>
              <a:rPr kumimoji="1" lang="ko-KR" altLang="en-US" sz="1400" dirty="0"/>
              <a:t> 참고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150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E28D27-9E04-FC42-9E77-D1693901C0D4}"/>
              </a:ext>
            </a:extLst>
          </p:cNvPr>
          <p:cNvSpPr/>
          <p:nvPr/>
        </p:nvSpPr>
        <p:spPr>
          <a:xfrm>
            <a:off x="4612686" y="2715321"/>
            <a:ext cx="70376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Heatmap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은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X</a:t>
            </a:r>
            <a:r>
              <a:rPr lang="ko-KR" altLang="en-US" dirty="0"/>
              <a:t>축과 </a:t>
            </a:r>
            <a:r>
              <a:rPr lang="en" altLang="ko-Kore-KR" dirty="0"/>
              <a:t>Y</a:t>
            </a:r>
            <a:r>
              <a:rPr lang="ko-KR" altLang="en-US" dirty="0"/>
              <a:t>축으로 클래스를 나누어 집계한 값에 따라 색을 다르게 해서 </a:t>
            </a:r>
            <a:r>
              <a:rPr lang="en-US" altLang="ko-KR" dirty="0"/>
              <a:t>2</a:t>
            </a:r>
            <a:r>
              <a:rPr lang="ko-KR" altLang="en-US" dirty="0"/>
              <a:t>차원으로 자료를 시각화하는</a:t>
            </a:r>
            <a:r>
              <a:rPr lang="en-US" altLang="ko-KR" dirty="0"/>
              <a:t> </a:t>
            </a:r>
            <a:r>
              <a:rPr lang="ko-KR" altLang="en-US" dirty="0"/>
              <a:t>방법입니다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본 실습에서는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ComplexHeatmap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라는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패키지를 활용하여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DESeq2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normalize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Fold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change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값을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시각화 해볼 예정입니다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EF1989-2113-9D4F-81EE-1CE2EE2F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541706"/>
            <a:ext cx="3060382" cy="51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0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25D3C-39B1-224A-BCD9-BF976D1A96F0}"/>
              </a:ext>
            </a:extLst>
          </p:cNvPr>
          <p:cNvSpPr/>
          <p:nvPr/>
        </p:nvSpPr>
        <p:spPr>
          <a:xfrm>
            <a:off x="925284" y="1602420"/>
            <a:ext cx="95386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ComplexHeatmap</a:t>
            </a:r>
            <a:r>
              <a:rPr lang="en-US" altLang="ko-KR" sz="1600" b="1" dirty="0"/>
              <a:t> vignette : </a:t>
            </a:r>
          </a:p>
          <a:p>
            <a:r>
              <a:rPr lang="en-US" altLang="ko-KR" sz="1600" dirty="0">
                <a:hlinkClick r:id="rId2"/>
              </a:rPr>
              <a:t>https://jokergoo.github.io/ComplexHeatmap-reference/book/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ore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EB929-576F-C944-94C9-CD173B2D7280}"/>
              </a:ext>
            </a:extLst>
          </p:cNvPr>
          <p:cNvSpPr txBox="1"/>
          <p:nvPr/>
        </p:nvSpPr>
        <p:spPr>
          <a:xfrm>
            <a:off x="1083317" y="4282552"/>
            <a:ext cx="104679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 이라는 </a:t>
            </a:r>
            <a:r>
              <a:rPr kumimoji="1" lang="en-US" altLang="ko-KR" sz="2000" dirty="0"/>
              <a:t>function</a:t>
            </a:r>
            <a:r>
              <a:rPr kumimoji="1" lang="ko-KR" altLang="en-US" sz="2000" dirty="0"/>
              <a:t>을 사용하면 </a:t>
            </a: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을 그릴 수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실습 코드에서 </a:t>
            </a: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을 그리는 함수는 이미 완성이 되어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대신 </a:t>
            </a:r>
            <a:r>
              <a:rPr kumimoji="1" lang="en-US" altLang="ko-KR" sz="2000" dirty="0"/>
              <a:t>Heatmap function</a:t>
            </a:r>
            <a:r>
              <a:rPr kumimoji="1" lang="ko-KR" altLang="en-US" sz="2000" dirty="0"/>
              <a:t>을 그리기 위한 </a:t>
            </a:r>
            <a:r>
              <a:rPr kumimoji="1" lang="en-US" altLang="ko-KR" sz="2000" b="1" dirty="0"/>
              <a:t>log2FC</a:t>
            </a:r>
            <a:r>
              <a:rPr kumimoji="1" lang="ko-KR" altLang="en-US" sz="2000" b="1" dirty="0"/>
              <a:t> 값을 담고 있는 </a:t>
            </a:r>
            <a:r>
              <a:rPr kumimoji="1" lang="en-US" altLang="ko-KR" sz="2000" b="1" dirty="0"/>
              <a:t>matrix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만들어야 합니다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16359-9274-0B47-B121-ADD2E515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679638"/>
            <a:ext cx="9348788" cy="13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03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056CCA-F31E-7040-BBF4-F23098455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63"/>
          <a:stretch/>
        </p:blipFill>
        <p:spPr>
          <a:xfrm>
            <a:off x="470693" y="1876463"/>
            <a:ext cx="6373813" cy="2421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58BA6-F9A1-A149-9C6B-BF87855E5C58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BC087-24A2-6F4D-AC52-DD3A42B8BDEF}"/>
              </a:ext>
            </a:extLst>
          </p:cNvPr>
          <p:cNvSpPr txBox="1"/>
          <p:nvPr/>
        </p:nvSpPr>
        <p:spPr>
          <a:xfrm>
            <a:off x="470693" y="5010431"/>
            <a:ext cx="112610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TODO </a:t>
            </a:r>
            <a:r>
              <a:rPr kumimoji="1" lang="ko-KR" altLang="en-US" sz="2000" dirty="0"/>
              <a:t>직전까지 코드를 실행하시면 </a:t>
            </a:r>
            <a:r>
              <a:rPr kumimoji="1" lang="en-US" altLang="ko-KR" sz="2000" b="1" dirty="0" err="1"/>
              <a:t>Tfh.related.countData</a:t>
            </a:r>
            <a:r>
              <a:rPr kumimoji="1" lang="ko-KR" altLang="en-US" sz="2000" dirty="0"/>
              <a:t>라는 </a:t>
            </a:r>
            <a:r>
              <a:rPr kumimoji="1" lang="en-US" altLang="ko-KR" sz="2000" dirty="0"/>
              <a:t>matrix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얻을 수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이 </a:t>
            </a:r>
            <a:r>
              <a:rPr kumimoji="1" lang="en-US" altLang="ko-KR" sz="2000" dirty="0"/>
              <a:t>matrix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DEseq2</a:t>
            </a:r>
            <a:r>
              <a:rPr kumimoji="1" lang="ko-KR" altLang="en-US" sz="2000" dirty="0"/>
              <a:t>을 이용해 </a:t>
            </a:r>
            <a:r>
              <a:rPr kumimoji="1" lang="en-US" altLang="ko-KR" sz="2000" dirty="0"/>
              <a:t>normalized</a:t>
            </a:r>
            <a:r>
              <a:rPr kumimoji="1" lang="ko-KR" altLang="en-US" sz="2000" dirty="0"/>
              <a:t> 된 </a:t>
            </a:r>
            <a:r>
              <a:rPr kumimoji="1" lang="en-US" altLang="ko-KR" sz="2000" dirty="0"/>
              <a:t>count </a:t>
            </a:r>
            <a:r>
              <a:rPr kumimoji="1" lang="ko-KR" altLang="en-US" sz="2000" dirty="0"/>
              <a:t>값을 담고 있는 </a:t>
            </a:r>
            <a:r>
              <a:rPr kumimoji="1" lang="en-US" altLang="ko-KR" sz="2000" dirty="0"/>
              <a:t>matrix</a:t>
            </a:r>
            <a:r>
              <a:rPr kumimoji="1" lang="ko-KR" altLang="en-US" sz="2000" dirty="0"/>
              <a:t>입니다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gene, Column</a:t>
            </a:r>
            <a:r>
              <a:rPr kumimoji="1" lang="ko-KR" altLang="en-US" sz="2000" dirty="0"/>
              <a:t>은 샘플 이름입니다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ore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B3CD32-69C4-BA4C-BDCD-4D2FF2AD1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75" y="885825"/>
            <a:ext cx="4016577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9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2220611" y="5453951"/>
            <a:ext cx="8098296" cy="58477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/>
              <a:t>log2FC.data &lt;- log2(</a:t>
            </a:r>
            <a:r>
              <a:rPr lang="en" altLang="ko-Kore-KR" dirty="0" err="1"/>
              <a:t>Tfh.related.countData</a:t>
            </a:r>
            <a:r>
              <a:rPr lang="en" altLang="ko-Kore-KR" dirty="0"/>
              <a:t>[</a:t>
            </a:r>
            <a:r>
              <a:rPr lang="en" altLang="ko-Kore-KR" dirty="0">
                <a:solidFill>
                  <a:srgbClr val="FF0000"/>
                </a:solidFill>
              </a:rPr>
              <a:t> </a:t>
            </a:r>
            <a:r>
              <a:rPr lang="en" altLang="ko-Kore-KR" sz="3200" b="1" dirty="0">
                <a:solidFill>
                  <a:srgbClr val="FF0000"/>
                </a:solidFill>
              </a:rPr>
              <a:t>### </a:t>
            </a:r>
            <a:r>
              <a:rPr lang="en" altLang="ko-Kore-KR" dirty="0"/>
              <a:t>] / </a:t>
            </a:r>
            <a:r>
              <a:rPr lang="en" altLang="ko-Kore-KR" dirty="0" err="1"/>
              <a:t>Tfh.related.countData</a:t>
            </a:r>
            <a:r>
              <a:rPr lang="en" altLang="ko-Kore-KR" b="1" dirty="0"/>
              <a:t>[ </a:t>
            </a:r>
            <a:r>
              <a:rPr lang="en" altLang="ko-Kore-KR" sz="2800" b="1" dirty="0">
                <a:solidFill>
                  <a:srgbClr val="FF0000"/>
                </a:solidFill>
              </a:rPr>
              <a:t>### </a:t>
            </a:r>
            <a:r>
              <a:rPr lang="en" altLang="ko-Kore-KR" dirty="0"/>
              <a:t>])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19C06E-1729-5C46-BD68-D1302656A25D}"/>
              </a:ext>
            </a:extLst>
          </p:cNvPr>
          <p:cNvSpPr/>
          <p:nvPr/>
        </p:nvSpPr>
        <p:spPr>
          <a:xfrm>
            <a:off x="1328738" y="4598577"/>
            <a:ext cx="96297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Q. Fold change Heatmap </a:t>
            </a:r>
            <a:r>
              <a:rPr lang="ko-KR" altLang="en-US" sz="2000" b="1" dirty="0"/>
              <a:t>을 그리기 위해 </a:t>
            </a:r>
            <a:r>
              <a:rPr lang="en-US" altLang="ko-KR" sz="2000" b="1" dirty="0"/>
              <a:t>log2(TFH/</a:t>
            </a:r>
            <a:r>
              <a:rPr lang="en-US" altLang="ko-KR" sz="2000" b="1" dirty="0" err="1"/>
              <a:t>TFHlike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을 계산해야 합니다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2000" b="1" dirty="0"/>
              <a:t>      </a:t>
            </a:r>
            <a:r>
              <a:rPr lang="en-US" altLang="ko-KR" sz="2000" b="1" dirty="0"/>
              <a:t>Day,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Replicate</a:t>
            </a:r>
            <a:r>
              <a:rPr lang="ko-KR" altLang="en-US" sz="2000" b="1" dirty="0"/>
              <a:t>별 </a:t>
            </a:r>
            <a:r>
              <a:rPr lang="en-US" altLang="ko-KR" sz="2000" b="1" dirty="0" err="1"/>
              <a:t>logFC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계산하기 위해서는 </a:t>
            </a:r>
            <a:r>
              <a:rPr lang="en-US" altLang="ko-KR" sz="2000" b="1" dirty="0"/>
              <a:t>###</a:t>
            </a:r>
            <a:r>
              <a:rPr lang="ko-KR" altLang="en-US" sz="2000" b="1" dirty="0"/>
              <a:t>을 어떻게 수정해야 할까요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endParaRPr lang="ko-Kore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27CC7-3D83-B743-A27E-2E6ADDC38BBF}"/>
              </a:ext>
            </a:extLst>
          </p:cNvPr>
          <p:cNvSpPr txBox="1"/>
          <p:nvPr/>
        </p:nvSpPr>
        <p:spPr>
          <a:xfrm>
            <a:off x="8217214" y="6488668"/>
            <a:ext cx="397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dirty="0"/>
              <a:t>정답은 </a:t>
            </a:r>
            <a:r>
              <a:rPr kumimoji="1" lang="en-US" altLang="ko-Kore-KR" sz="1400" dirty="0"/>
              <a:t>4.Code/3.Visualization.R</a:t>
            </a:r>
            <a:r>
              <a:rPr kumimoji="1" lang="ko-KR" altLang="en-US" sz="1400" dirty="0"/>
              <a:t> 참고</a:t>
            </a:r>
            <a:endParaRPr kumimoji="1" lang="ko-Kore-KR" altLang="en-US" sz="14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FA9621CF-B92D-E849-B585-D881CB4AD438}"/>
              </a:ext>
            </a:extLst>
          </p:cNvPr>
          <p:cNvGraphicFramePr>
            <a:graphicFrameLocks noGrp="1"/>
          </p:cNvGraphicFramePr>
          <p:nvPr/>
        </p:nvGraphicFramePr>
        <p:xfrm>
          <a:off x="2637630" y="1947280"/>
          <a:ext cx="20399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88">
                  <a:extLst>
                    <a:ext uri="{9D8B030D-6E8A-4147-A177-3AD203B41FA5}">
                      <a16:colId xmlns:a16="http://schemas.microsoft.com/office/drawing/2014/main" val="614080137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4046902893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1043275862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2848030171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3016792105"/>
                    </a:ext>
                  </a:extLst>
                </a:gridCol>
              </a:tblGrid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0718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5553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2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26701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267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06A5AB2-4FB6-D945-83C5-10F4309A3CE3}"/>
              </a:ext>
            </a:extLst>
          </p:cNvPr>
          <p:cNvGraphicFramePr>
            <a:graphicFrameLocks noGrp="1"/>
          </p:cNvGraphicFramePr>
          <p:nvPr/>
        </p:nvGraphicFramePr>
        <p:xfrm>
          <a:off x="7514430" y="1947280"/>
          <a:ext cx="20399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88">
                  <a:extLst>
                    <a:ext uri="{9D8B030D-6E8A-4147-A177-3AD203B41FA5}">
                      <a16:colId xmlns:a16="http://schemas.microsoft.com/office/drawing/2014/main" val="614080137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4046902893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1043275862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2848030171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3016792105"/>
                    </a:ext>
                  </a:extLst>
                </a:gridCol>
              </a:tblGrid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0718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5553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2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26701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26774"/>
                  </a:ext>
                </a:extLst>
              </a:tr>
            </a:tbl>
          </a:graphicData>
        </a:graphic>
      </p:graphicFrame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676380BF-1D9C-DA4B-A9B8-11F4E3A21727}"/>
              </a:ext>
            </a:extLst>
          </p:cNvPr>
          <p:cNvSpPr/>
          <p:nvPr/>
        </p:nvSpPr>
        <p:spPr>
          <a:xfrm>
            <a:off x="5557838" y="2386814"/>
            <a:ext cx="1171575" cy="1157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0CCEB-9488-D64F-915F-B349BBF5509B}"/>
              </a:ext>
            </a:extLst>
          </p:cNvPr>
          <p:cNvSpPr txBox="1"/>
          <p:nvPr/>
        </p:nvSpPr>
        <p:spPr>
          <a:xfrm>
            <a:off x="7997032" y="3861694"/>
            <a:ext cx="155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log2FC.data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0699D4-7CEE-C04D-AFE4-5AA50A9C712E}"/>
              </a:ext>
            </a:extLst>
          </p:cNvPr>
          <p:cNvSpPr txBox="1"/>
          <p:nvPr/>
        </p:nvSpPr>
        <p:spPr>
          <a:xfrm>
            <a:off x="2637630" y="3858079"/>
            <a:ext cx="24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Tfh.related.countData</a:t>
            </a:r>
            <a:endParaRPr kumimoji="1" lang="ko-Kore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ABD31-4E95-A842-B0D8-C0E874B48482}"/>
              </a:ext>
            </a:extLst>
          </p:cNvPr>
          <p:cNvSpPr txBox="1"/>
          <p:nvPr/>
        </p:nvSpPr>
        <p:spPr>
          <a:xfrm rot="16200000">
            <a:off x="1887818" y="2721705"/>
            <a:ext cx="7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gene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B598D-6EB3-1648-BC47-36D0FCC8B9B7}"/>
              </a:ext>
            </a:extLst>
          </p:cNvPr>
          <p:cNvSpPr txBox="1"/>
          <p:nvPr/>
        </p:nvSpPr>
        <p:spPr>
          <a:xfrm rot="16200000">
            <a:off x="6958595" y="2677014"/>
            <a:ext cx="7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gene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CD322-4B6B-F540-875E-A11A5B65CFF1}"/>
              </a:ext>
            </a:extLst>
          </p:cNvPr>
          <p:cNvSpPr txBox="1"/>
          <p:nvPr/>
        </p:nvSpPr>
        <p:spPr>
          <a:xfrm>
            <a:off x="2220611" y="1558587"/>
            <a:ext cx="3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effectLst/>
              </a:rPr>
              <a:t>X08GCTFH.01 ~ X24TFHlike.03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13CED-543A-0843-83BA-227E2A4675E5}"/>
              </a:ext>
            </a:extLst>
          </p:cNvPr>
          <p:cNvSpPr txBox="1"/>
          <p:nvPr/>
        </p:nvSpPr>
        <p:spPr>
          <a:xfrm>
            <a:off x="6846246" y="1558587"/>
            <a:ext cx="416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Day, Replicate</a:t>
            </a:r>
            <a:r>
              <a:rPr kumimoji="1" lang="en-US" altLang="ko-KR" dirty="0"/>
              <a:t> </a:t>
            </a:r>
            <a:r>
              <a:rPr kumimoji="1" lang="ko-KR" altLang="en-US" dirty="0"/>
              <a:t>별</a:t>
            </a:r>
            <a:r>
              <a:rPr kumimoji="1" lang="en-US" altLang="ko-KR" dirty="0"/>
              <a:t> log2FC(TFH/</a:t>
            </a:r>
            <a:r>
              <a:rPr kumimoji="1" lang="en-US" altLang="ko-KR" dirty="0" err="1"/>
              <a:t>TFHlike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BAE9EC-35D5-A041-A0AE-BAFA0D8C53B2}"/>
              </a:ext>
            </a:extLst>
          </p:cNvPr>
          <p:cNvSpPr/>
          <p:nvPr/>
        </p:nvSpPr>
        <p:spPr>
          <a:xfrm>
            <a:off x="0" y="64680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 </a:t>
            </a:r>
            <a:r>
              <a:rPr lang="en-US" altLang="ko-Kore-KR" dirty="0"/>
              <a:t>Tip ) </a:t>
            </a:r>
            <a:r>
              <a:rPr lang="ko-Kore-KR" altLang="en-US" dirty="0"/>
              <a:t>Use "df[a:b, c:d]" to select slice of data frame.</a:t>
            </a:r>
          </a:p>
        </p:txBody>
      </p:sp>
    </p:spTree>
    <p:extLst>
      <p:ext uri="{BB962C8B-B14F-4D97-AF65-F5344CB8AC3E}">
        <p14:creationId xmlns:p14="http://schemas.microsoft.com/office/powerpoint/2010/main" val="185642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064E1-22CF-AC48-ABCE-83988738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논문 간략 소개</a:t>
            </a:r>
            <a:endParaRPr kumimoji="1"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C1172AB-CB57-5A4E-A672-7464629E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407" y="1103626"/>
            <a:ext cx="4460221" cy="5791631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BCD9C1-EFAA-2B40-BBBB-4CC8E579F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40" y="1870304"/>
            <a:ext cx="6808029" cy="42582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0B5010-E8D6-6948-9965-069B6E226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60" y="6215136"/>
            <a:ext cx="8327300" cy="553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E3797A-ABEF-0D43-99B4-EBE167EC0BC5}"/>
              </a:ext>
            </a:extLst>
          </p:cNvPr>
          <p:cNvSpPr txBox="1"/>
          <p:nvPr/>
        </p:nvSpPr>
        <p:spPr>
          <a:xfrm>
            <a:off x="5298421" y="576680"/>
            <a:ext cx="6811480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/>
              <a:t>mouse</a:t>
            </a:r>
            <a:r>
              <a:rPr kumimoji="1" lang="ko-KR" altLang="en-US"/>
              <a:t>에 </a:t>
            </a:r>
            <a:r>
              <a:rPr kumimoji="1" lang="en-US" altLang="ko-KR"/>
              <a:t>footpad-immunization</a:t>
            </a:r>
            <a:r>
              <a:rPr kumimoji="1" lang="ko-KR" altLang="en-US"/>
              <a:t> 한 뒤</a:t>
            </a:r>
            <a:r>
              <a:rPr kumimoji="1" lang="en-US" altLang="ko-KR"/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ore-KR"/>
              <a:t>day 8, 12, 16, 24</a:t>
            </a:r>
            <a:r>
              <a:rPr kumimoji="1" lang="ko-KR" altLang="en-US"/>
              <a:t>에서 </a:t>
            </a:r>
            <a:r>
              <a:rPr kumimoji="1" lang="en-US" altLang="ko-Kore-KR"/>
              <a:t>popliteal Lymph node(pLN)</a:t>
            </a:r>
            <a:r>
              <a:rPr kumimoji="1" lang="ko-KR" altLang="en-US"/>
              <a:t> </a:t>
            </a:r>
            <a:r>
              <a:rPr kumimoji="1" lang="en-US" altLang="ko-KR"/>
              <a:t>drain </a:t>
            </a:r>
            <a:r>
              <a:rPr kumimoji="1" lang="ko-KR" altLang="en-US"/>
              <a:t>및</a:t>
            </a:r>
            <a:r>
              <a:rPr kumimoji="1" lang="en-US" altLang="ko-KR"/>
              <a:t> harvested</a:t>
            </a:r>
          </a:p>
          <a:p>
            <a:pPr>
              <a:lnSpc>
                <a:spcPct val="150000"/>
              </a:lnSpc>
            </a:pPr>
            <a:r>
              <a:rPr kumimoji="1" lang="ko-KR" altLang="en-US"/>
              <a:t>동일한 </a:t>
            </a:r>
            <a:r>
              <a:rPr kumimoji="1" lang="en-US" altLang="ko-KR"/>
              <a:t>pLN</a:t>
            </a:r>
            <a:r>
              <a:rPr kumimoji="1" lang="ko-KR" altLang="en-US"/>
              <a:t>에서</a:t>
            </a:r>
            <a:r>
              <a:rPr kumimoji="1" lang="en-US" altLang="ko-KR"/>
              <a:t> GCTfh</a:t>
            </a:r>
            <a:r>
              <a:rPr kumimoji="1" lang="ko-KR" altLang="en-US"/>
              <a:t>와</a:t>
            </a:r>
            <a:r>
              <a:rPr kumimoji="1" lang="en-US" altLang="ko-KR"/>
              <a:t> GCTfh-like</a:t>
            </a:r>
            <a:r>
              <a:rPr kumimoji="1" lang="ko-KR" altLang="en-US"/>
              <a:t> </a:t>
            </a:r>
            <a:r>
              <a:rPr kumimoji="1" lang="en-US" altLang="ko-KR"/>
              <a:t>cell</a:t>
            </a:r>
            <a:r>
              <a:rPr kumimoji="1" lang="ko-KR" altLang="en-US"/>
              <a:t>을 </a:t>
            </a:r>
            <a:r>
              <a:rPr kumimoji="1" lang="en-US" altLang="ko-KR"/>
              <a:t>sorting</a:t>
            </a:r>
            <a:r>
              <a:rPr kumimoji="1" lang="ko-KR" altLang="en-US"/>
              <a:t> </a:t>
            </a:r>
            <a:r>
              <a:rPr kumimoji="1" lang="en-US" altLang="ko-KR"/>
              <a:t>-&gt; RNA sequencing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7092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48866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4. Gene Ontology(GO)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338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Ontology?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</a:p>
          <a:p>
            <a:pPr marL="0" indent="0">
              <a:buNone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특정 영역에서 모두가 합의된 지식을 개념적으로 표현한 모델로 개념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(Concept)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과 관계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(Relationship)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으로 이루어짐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889" y="3640019"/>
            <a:ext cx="3679867" cy="25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90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Gene Ontology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3523"/>
            <a:ext cx="3210629" cy="33244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0448" y="2625682"/>
            <a:ext cx="7642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모든 유전자를 크게 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가지 카테고리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 cellular component, molecular function,                    biological process</a:t>
            </a: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로 분류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각 유전자마다 코드를 설정하고 그들의 관계를 정의</a:t>
            </a: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440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Gene Ontology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예시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06" y="1424888"/>
            <a:ext cx="5765168" cy="4844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59" y="3232748"/>
            <a:ext cx="4451112" cy="14118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60465" y="2457426"/>
            <a:ext cx="3058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>
                <a:latin typeface="Arial" panose="020B0604020202020204" pitchFamily="34" charset="0"/>
                <a:cs typeface="Arial" panose="020B0604020202020204" pitchFamily="34" charset="0"/>
              </a:rPr>
              <a:t>Mitochondrion</a:t>
            </a:r>
            <a:endParaRPr lang="ko-KR" altLang="en-US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788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Fisher’s exact test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1793789" y="3573408"/>
          <a:ext cx="8042190" cy="260633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80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8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29,663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29,960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29,700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30,000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8324" y="3741339"/>
            <a:ext cx="140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Gene set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24" y="4547060"/>
            <a:ext cx="140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Gene set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5297" y="3088659"/>
            <a:ext cx="23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Your interest genes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0035" y="3055130"/>
            <a:ext cx="23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E6358-C926-4755-A5D5-0B9D6A4C5AAB}"/>
              </a:ext>
            </a:extLst>
          </p:cNvPr>
          <p:cNvSpPr txBox="1"/>
          <p:nvPr/>
        </p:nvSpPr>
        <p:spPr>
          <a:xfrm>
            <a:off x="992659" y="1735548"/>
            <a:ext cx="11505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두 변수가 연관성이 있는지 없는지 확인하기 위한 검정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앞서 구한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DEG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 특정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 set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과 연관이 있는지 여부를 확인하기 위해 사용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99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73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Fisher’s exact test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1793789" y="2508086"/>
          <a:ext cx="8042190" cy="260633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80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8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29,663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29,960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29,700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30,000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8324" y="2676017"/>
            <a:ext cx="140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Gene set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24" y="3481738"/>
            <a:ext cx="140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Gene set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5297" y="2023337"/>
            <a:ext cx="23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Your interest genes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0035" y="1989808"/>
            <a:ext cx="23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3789" y="5336838"/>
                <a:ext cx="2314480" cy="943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P=</a:t>
                </a:r>
                <a14:m>
                  <m:oMath xmlns:m="http://schemas.openxmlformats.org/officeDocument/2006/math">
                    <m:r>
                      <a:rPr lang="en-US" altLang="ko-KR" sz="320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ko-KR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num>
                              <m:den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altLang="ko-KR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ko-KR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29960</m:t>
                                </m:r>
                              </m:num>
                              <m:den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297</m:t>
                                </m:r>
                              </m:den>
                            </m:f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ko-KR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ko-KR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30000</m:t>
                                </m:r>
                              </m:num>
                              <m:den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300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altLang="ko-KR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789" y="5336838"/>
                <a:ext cx="2314480" cy="943463"/>
              </a:xfrm>
              <a:prstGeom prst="rect">
                <a:avLst/>
              </a:prstGeom>
              <a:blipFill>
                <a:blip r:embed="rId2"/>
                <a:stretch>
                  <a:fillRect l="-10526" b="-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096000" y="5623903"/>
            <a:ext cx="357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P-value = 0.007 (&lt;0.05)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876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Gene ontology web tool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DAVID -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https://david.ncifcrf.gov/home.jsp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Toppgene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- https://toppgene.cchmc.org/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G:profiler - https://biit.cs.ut.ee/gprofiler/gost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Panther - http://www.pantherdb.org/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397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DAVID tutorial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798" y="1825625"/>
            <a:ext cx="7132705" cy="4351338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10800000">
            <a:off x="2907957" y="2405449"/>
            <a:ext cx="354227" cy="46955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471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30CFB75-0B46-46D9-90DD-FCF414E4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708" y="881408"/>
            <a:ext cx="1942584" cy="56417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DAVID tutorial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아래쪽 화살표 11"/>
          <p:cNvSpPr/>
          <p:nvPr/>
        </p:nvSpPr>
        <p:spPr>
          <a:xfrm rot="5400000">
            <a:off x="6499490" y="2297857"/>
            <a:ext cx="354227" cy="46955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아래쪽 화살표 7"/>
          <p:cNvSpPr/>
          <p:nvPr/>
        </p:nvSpPr>
        <p:spPr>
          <a:xfrm rot="3512528">
            <a:off x="5972010" y="6015420"/>
            <a:ext cx="354227" cy="46955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아래쪽 화살표 9"/>
          <p:cNvSpPr/>
          <p:nvPr/>
        </p:nvSpPr>
        <p:spPr>
          <a:xfrm rot="5400000">
            <a:off x="6089563" y="5379291"/>
            <a:ext cx="354227" cy="46955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64613" y="4083036"/>
            <a:ext cx="2334572" cy="444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132BF-04FE-4A0C-BAD5-4874BB3EE044}"/>
              </a:ext>
            </a:extLst>
          </p:cNvPr>
          <p:cNvSpPr txBox="1"/>
          <p:nvPr/>
        </p:nvSpPr>
        <p:spPr>
          <a:xfrm>
            <a:off x="7199185" y="2139518"/>
            <a:ext cx="273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Paste genes Day 24</a:t>
            </a:r>
          </a:p>
          <a:p>
            <a:r>
              <a:rPr lang="en-US" altLang="ko-KR" dirty="0" err="1"/>
              <a:t>padj</a:t>
            </a:r>
            <a:r>
              <a:rPr lang="en-US" altLang="ko-KR" dirty="0"/>
              <a:t> (&lt;0.05)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5B943-446F-4ACC-9424-5A487B72F510}"/>
              </a:ext>
            </a:extLst>
          </p:cNvPr>
          <p:cNvSpPr txBox="1"/>
          <p:nvPr/>
        </p:nvSpPr>
        <p:spPr>
          <a:xfrm>
            <a:off x="7327387" y="4072152"/>
            <a:ext cx="273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741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DAVID tutorial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56AAA5-7505-491A-B2F5-B0D7B400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60" y="1672047"/>
            <a:ext cx="8164543" cy="48208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50A97E-66D6-41A7-ACDF-0E685F2CDE28}"/>
              </a:ext>
            </a:extLst>
          </p:cNvPr>
          <p:cNvSpPr/>
          <p:nvPr/>
        </p:nvSpPr>
        <p:spPr>
          <a:xfrm>
            <a:off x="1287262" y="2823099"/>
            <a:ext cx="2254928" cy="1518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12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064E1-22CF-AC48-ABCE-83988738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논문 데이터 다운로드</a:t>
            </a:r>
            <a:endParaRPr kumimoji="1"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C1172AB-CB57-5A4E-A672-7464629E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13" y="1777243"/>
            <a:ext cx="3351030" cy="435133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D10BC2-A6EA-AC4F-BAD8-9D13BA8A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8" y="3429000"/>
            <a:ext cx="7388902" cy="9383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E4FEAD-12FD-0448-B96D-50A7A7CEE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508" y="2774486"/>
            <a:ext cx="1758511" cy="654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1FBBAB-92B9-994C-B8D3-70E00A339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508" y="1803858"/>
            <a:ext cx="6197770" cy="7559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8EEFF5-CFDA-494E-97D3-9C5624664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564" y="4613033"/>
            <a:ext cx="3010905" cy="5278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C20360-96CB-8546-9DF1-B8912AE8B9EF}"/>
              </a:ext>
            </a:extLst>
          </p:cNvPr>
          <p:cNvSpPr txBox="1"/>
          <p:nvPr/>
        </p:nvSpPr>
        <p:spPr>
          <a:xfrm>
            <a:off x="6470248" y="5324354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GEO </a:t>
            </a:r>
            <a:r>
              <a:rPr kumimoji="1" lang="ko-Kore-KR" altLang="en-US"/>
              <a:t>플랫폼</a:t>
            </a:r>
            <a:r>
              <a:rPr kumimoji="1" lang="ko-KR" altLang="en-US"/>
              <a:t> 내 </a:t>
            </a:r>
            <a:endParaRPr kumimoji="1" lang="en-US" altLang="ko-KR"/>
          </a:p>
          <a:p>
            <a:r>
              <a:rPr kumimoji="1" lang="ko-KR" altLang="en-US"/>
              <a:t>해당 데이터의 </a:t>
            </a:r>
            <a:r>
              <a:rPr kumimoji="1" lang="en-US" altLang="ko-KR"/>
              <a:t>Accession number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930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DAVID tutorial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4C14BE-33FE-4905-AE02-FFCD31E9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65" y="1597703"/>
            <a:ext cx="80391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25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DAVID tutorial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4629665" y="4407243"/>
            <a:ext cx="189470" cy="50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17989" y="4983892"/>
            <a:ext cx="185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percentage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68550" y="4731758"/>
            <a:ext cx="185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 count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DBAC69-F30E-409C-9A26-F489CBCB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05" y="1690688"/>
            <a:ext cx="9214282" cy="464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5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C140CE-C8E5-6E43-B7B6-6D10EA9A2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89372"/>
            <a:ext cx="11083636" cy="1362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AEDA78-E19A-0E45-94B5-D87D97785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45" y="1500980"/>
            <a:ext cx="5228086" cy="51525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D32734-1320-DB4C-916C-00FF36EAC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731" y="2084523"/>
            <a:ext cx="6451370" cy="468410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84655D-473C-ED43-A8EF-E3DCCDD56313}"/>
              </a:ext>
            </a:extLst>
          </p:cNvPr>
          <p:cNvSpPr/>
          <p:nvPr/>
        </p:nvSpPr>
        <p:spPr>
          <a:xfrm>
            <a:off x="325640" y="4856950"/>
            <a:ext cx="4472821" cy="421106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CDA98D-4344-E241-9458-BEE8C107A695}"/>
              </a:ext>
            </a:extLst>
          </p:cNvPr>
          <p:cNvSpPr/>
          <p:nvPr/>
        </p:nvSpPr>
        <p:spPr>
          <a:xfrm>
            <a:off x="5622120" y="4785153"/>
            <a:ext cx="5412113" cy="122403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06169F-F2CA-E544-A96D-A94CE4B20859}"/>
              </a:ext>
            </a:extLst>
          </p:cNvPr>
          <p:cNvSpPr/>
          <p:nvPr/>
        </p:nvSpPr>
        <p:spPr>
          <a:xfrm>
            <a:off x="325640" y="2815687"/>
            <a:ext cx="4472821" cy="46321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1F98A1-9228-254C-AFB1-5382962289E3}"/>
              </a:ext>
            </a:extLst>
          </p:cNvPr>
          <p:cNvSpPr/>
          <p:nvPr/>
        </p:nvSpPr>
        <p:spPr>
          <a:xfrm>
            <a:off x="5622121" y="3197391"/>
            <a:ext cx="3822822" cy="100421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19287-54F8-8A41-B75F-EB264A1A7693}"/>
              </a:ext>
            </a:extLst>
          </p:cNvPr>
          <p:cNvSpPr txBox="1"/>
          <p:nvPr/>
        </p:nvSpPr>
        <p:spPr>
          <a:xfrm>
            <a:off x="277386" y="2237373"/>
            <a:ext cx="228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제목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및 </a:t>
            </a:r>
            <a:r>
              <a:rPr kumimoji="1" lang="en-US" altLang="ko-KR">
                <a:solidFill>
                  <a:srgbClr val="FF0000"/>
                </a:solidFill>
                <a:highlight>
                  <a:srgbClr val="FFFF00"/>
                </a:highlight>
              </a:rPr>
              <a:t>Oranism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정보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8148FB-91A4-3545-ADDD-9874C339F119}"/>
              </a:ext>
            </a:extLst>
          </p:cNvPr>
          <p:cNvSpPr txBox="1"/>
          <p:nvPr/>
        </p:nvSpPr>
        <p:spPr>
          <a:xfrm>
            <a:off x="271645" y="442657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실험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디자인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404EC-BB6C-F14C-A514-351382102185}"/>
              </a:ext>
            </a:extLst>
          </p:cNvPr>
          <p:cNvSpPr txBox="1"/>
          <p:nvPr/>
        </p:nvSpPr>
        <p:spPr>
          <a:xfrm>
            <a:off x="5499731" y="2838821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시퀀싱 플랫폼 및 샘플 목록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0DA2B-ECE2-3840-A2B8-47448D6F060F}"/>
              </a:ext>
            </a:extLst>
          </p:cNvPr>
          <p:cNvSpPr txBox="1"/>
          <p:nvPr/>
        </p:nvSpPr>
        <p:spPr>
          <a:xfrm>
            <a:off x="9764894" y="441582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제공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404151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7665-F61B-6146-BFB8-47D04B6C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4D974F-78BD-094A-A109-F9CF8F305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429" y="174733"/>
            <a:ext cx="9259892" cy="290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0A4D2D-3053-184C-8C5D-A675A1D8A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5"/>
          <a:stretch/>
        </p:blipFill>
        <p:spPr>
          <a:xfrm>
            <a:off x="333292" y="3429000"/>
            <a:ext cx="3740727" cy="3063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07115-359D-6948-BF22-B7DD90514640}"/>
              </a:ext>
            </a:extLst>
          </p:cNvPr>
          <p:cNvSpPr txBox="1"/>
          <p:nvPr/>
        </p:nvSpPr>
        <p:spPr>
          <a:xfrm>
            <a:off x="5035730" y="4391192"/>
            <a:ext cx="5793574" cy="52322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" altLang="ko-Kore-KR" sz="2800"/>
              <a:t>GSM4413011_D08GCTFH-01.count</a:t>
            </a:r>
            <a:r>
              <a:rPr kumimoji="1" lang="en-US" altLang="ko-KR" sz="2800"/>
              <a:t>.txt</a:t>
            </a:r>
            <a:endParaRPr kumimoji="1" lang="ko-Kore-KR" alt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91DCE-35F6-9249-B096-38F721419755}"/>
              </a:ext>
            </a:extLst>
          </p:cNvPr>
          <p:cNvSpPr txBox="1"/>
          <p:nvPr/>
        </p:nvSpPr>
        <p:spPr>
          <a:xfrm>
            <a:off x="5069346" y="3661323"/>
            <a:ext cx="204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GEO matrix number</a:t>
            </a:r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6F622-841C-5245-82A2-00666A3F2225}"/>
              </a:ext>
            </a:extLst>
          </p:cNvPr>
          <p:cNvSpPr txBox="1"/>
          <p:nvPr/>
        </p:nvSpPr>
        <p:spPr>
          <a:xfrm>
            <a:off x="7290312" y="3661323"/>
            <a:ext cx="53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Day</a:t>
            </a:r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5AF6E-57FC-1547-9EDF-FACF196BEE3E}"/>
              </a:ext>
            </a:extLst>
          </p:cNvPr>
          <p:cNvSpPr txBox="1"/>
          <p:nvPr/>
        </p:nvSpPr>
        <p:spPr>
          <a:xfrm>
            <a:off x="7853121" y="54170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Cell type</a:t>
            </a:r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3F4B88-71CF-5842-A1BC-92717A2FA28B}"/>
              </a:ext>
            </a:extLst>
          </p:cNvPr>
          <p:cNvSpPr txBox="1"/>
          <p:nvPr/>
        </p:nvSpPr>
        <p:spPr>
          <a:xfrm>
            <a:off x="8274428" y="3661323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Sample number</a:t>
            </a:r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EB7126-744D-A441-8461-E82535988DD3}"/>
              </a:ext>
            </a:extLst>
          </p:cNvPr>
          <p:cNvSpPr/>
          <p:nvPr/>
        </p:nvSpPr>
        <p:spPr>
          <a:xfrm>
            <a:off x="5077799" y="4391192"/>
            <a:ext cx="2036402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18A298-9B57-FD4C-ABE8-D3FDBC8AB452}"/>
              </a:ext>
            </a:extLst>
          </p:cNvPr>
          <p:cNvSpPr/>
          <p:nvPr/>
        </p:nvSpPr>
        <p:spPr>
          <a:xfrm>
            <a:off x="7276004" y="4391192"/>
            <a:ext cx="566457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2413C-0572-BA40-9E56-396DEE8F8DB4}"/>
              </a:ext>
            </a:extLst>
          </p:cNvPr>
          <p:cNvSpPr/>
          <p:nvPr/>
        </p:nvSpPr>
        <p:spPr>
          <a:xfrm>
            <a:off x="7850204" y="4391192"/>
            <a:ext cx="1003512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13A07F-358D-D449-B2AD-0DCF43BA5BD9}"/>
              </a:ext>
            </a:extLst>
          </p:cNvPr>
          <p:cNvSpPr/>
          <p:nvPr/>
        </p:nvSpPr>
        <p:spPr>
          <a:xfrm>
            <a:off x="8877283" y="4391192"/>
            <a:ext cx="468146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BCC81F-0B8D-694D-AACA-5FCFCAF24110}"/>
              </a:ext>
            </a:extLst>
          </p:cNvPr>
          <p:cNvCxnSpPr>
            <a:stCxn id="13" idx="2"/>
            <a:endCxn id="9" idx="0"/>
          </p:cNvCxnSpPr>
          <p:nvPr/>
        </p:nvCxnSpPr>
        <p:spPr>
          <a:xfrm>
            <a:off x="8351960" y="4914412"/>
            <a:ext cx="1459" cy="502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D01C6A8-A263-3647-A611-3CDDAC8E1B49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9111356" y="4030655"/>
            <a:ext cx="0" cy="360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66CB8AC-1E40-0347-A3A8-AF5CA6541110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7559232" y="4030655"/>
            <a:ext cx="1" cy="360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8D579A-F3E5-004D-AF22-95D8B8C365A9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H="1" flipV="1">
            <a:off x="6091774" y="4030655"/>
            <a:ext cx="4226" cy="360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16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E36C1-C938-7449-9248-97E45CA0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데이터</a:t>
            </a:r>
            <a:r>
              <a:rPr kumimoji="1" lang="ko-KR" altLang="en-US"/>
              <a:t> 처리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257ED-5856-0843-98FA-E3996EF8A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902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6C8F3-42A5-3A4B-8414-477BE1CB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처리 목표</a:t>
            </a:r>
            <a:r>
              <a:rPr kumimoji="1" lang="en-US" altLang="ko-KR"/>
              <a:t> (1) group table</a:t>
            </a:r>
            <a:endParaRPr kumimoji="1"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2FE6C7A-44A2-774A-AD23-D646A08E4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165" y="1690688"/>
            <a:ext cx="8981044" cy="770866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E70523-310E-CD42-8DC1-8AEE3E471001}"/>
              </a:ext>
            </a:extLst>
          </p:cNvPr>
          <p:cNvSpPr txBox="1"/>
          <p:nvPr/>
        </p:nvSpPr>
        <p:spPr>
          <a:xfrm>
            <a:off x="1708184" y="283158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sample 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이름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44038-CE0E-EE4F-AB4A-DBEFD04D32A8}"/>
              </a:ext>
            </a:extLst>
          </p:cNvPr>
          <p:cNvSpPr txBox="1"/>
          <p:nvPr/>
        </p:nvSpPr>
        <p:spPr>
          <a:xfrm>
            <a:off x="3070860" y="283158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cell type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FC3A8-B76E-164E-982A-2016F56021F0}"/>
              </a:ext>
            </a:extLst>
          </p:cNvPr>
          <p:cNvSpPr txBox="1"/>
          <p:nvPr/>
        </p:nvSpPr>
        <p:spPr>
          <a:xfrm>
            <a:off x="4045807" y="283158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pLN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92FE5-53BF-4D4E-92E4-E7936856336B}"/>
              </a:ext>
            </a:extLst>
          </p:cNvPr>
          <p:cNvSpPr txBox="1"/>
          <p:nvPr/>
        </p:nvSpPr>
        <p:spPr>
          <a:xfrm>
            <a:off x="4636974" y="2831585"/>
            <a:ext cx="51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day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8ACD8-CE98-F845-BC7B-2B63759E2A1F}"/>
              </a:ext>
            </a:extLst>
          </p:cNvPr>
          <p:cNvSpPr txBox="1"/>
          <p:nvPr/>
        </p:nvSpPr>
        <p:spPr>
          <a:xfrm>
            <a:off x="5228141" y="2831585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file path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06842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1803</Words>
  <Application>Microsoft Macintosh PowerPoint</Application>
  <PresentationFormat>와이드스크린</PresentationFormat>
  <Paragraphs>308</Paragraphs>
  <Slides>51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나눔고딕</vt:lpstr>
      <vt:lpstr>Arial</vt:lpstr>
      <vt:lpstr>Calibri</vt:lpstr>
      <vt:lpstr>Calibri Light</vt:lpstr>
      <vt:lpstr>Cambria Math</vt:lpstr>
      <vt:lpstr>Wingdings</vt:lpstr>
      <vt:lpstr>Office 테마</vt:lpstr>
      <vt:lpstr>Bulk RNA seq</vt:lpstr>
      <vt:lpstr>Gene Express Omnibus </vt:lpstr>
      <vt:lpstr>PowerPoint 프레젠테이션</vt:lpstr>
      <vt:lpstr>논문 간략 소개</vt:lpstr>
      <vt:lpstr>논문 데이터 다운로드</vt:lpstr>
      <vt:lpstr>PowerPoint 프레젠테이션</vt:lpstr>
      <vt:lpstr>PowerPoint 프레젠테이션</vt:lpstr>
      <vt:lpstr>데이터 처리</vt:lpstr>
      <vt:lpstr>데이터 처리 목표 (1) group table</vt:lpstr>
      <vt:lpstr>데이터 처리 목표 (2) Count table</vt:lpstr>
      <vt:lpstr>R 기본</vt:lpstr>
      <vt:lpstr>자료형: 벡터, 행렬, 데이터프레임</vt:lpstr>
      <vt:lpstr>벡터 선언</vt:lpstr>
      <vt:lpstr>정규표현식</vt:lpstr>
      <vt:lpstr>핵심 함수 소개</vt:lpstr>
      <vt:lpstr>핵심 함수: list.files</vt:lpstr>
      <vt:lpstr>핵심함수: rbind, cbind, merge</vt:lpstr>
      <vt:lpstr>핵심 함수: substring</vt:lpstr>
      <vt:lpstr>핵심 함수: 정규표현식 관련 함수</vt:lpstr>
      <vt:lpstr>핵심 함수: sapply</vt:lpstr>
      <vt:lpstr>실습 진행 및 Q&amp;A</vt:lpstr>
      <vt:lpstr>DEG analysis</vt:lpstr>
      <vt:lpstr>Workflow</vt:lpstr>
      <vt:lpstr>Input data </vt:lpstr>
      <vt:lpstr>PCA &amp; Correlation plot</vt:lpstr>
      <vt:lpstr>PCA &amp; Correlation plot</vt:lpstr>
      <vt:lpstr>PCA &amp; Correlation plot</vt:lpstr>
      <vt:lpstr>DEG Analysis</vt:lpstr>
      <vt:lpstr>DEG Analysis</vt:lpstr>
      <vt:lpstr>DEG Analysis</vt:lpstr>
      <vt:lpstr>DEG Analysis</vt:lpstr>
      <vt:lpstr>3. Visualization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Gene Ontology(GO)</vt:lpstr>
      <vt:lpstr>What is Ontology?</vt:lpstr>
      <vt:lpstr>Gene Ontology</vt:lpstr>
      <vt:lpstr>Gene Ontology 예시</vt:lpstr>
      <vt:lpstr>Fisher’s exact test</vt:lpstr>
      <vt:lpstr>Fisher’s exact test</vt:lpstr>
      <vt:lpstr>Gene ontology web tool</vt:lpstr>
      <vt:lpstr>DAVID tutorial</vt:lpstr>
      <vt:lpstr>DAVID tutorial</vt:lpstr>
      <vt:lpstr>DAVID tutorial</vt:lpstr>
      <vt:lpstr>DAVID tutorial</vt:lpstr>
      <vt:lpstr>DAVID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Bulk RNA seq</dc:title>
  <dc:creator>jeong kh</dc:creator>
  <cp:lastModifiedBy>jeong kh</cp:lastModifiedBy>
  <cp:revision>1</cp:revision>
  <dcterms:created xsi:type="dcterms:W3CDTF">2022-04-07T05:19:53Z</dcterms:created>
  <dcterms:modified xsi:type="dcterms:W3CDTF">2022-04-07T05:23:05Z</dcterms:modified>
</cp:coreProperties>
</file>